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91" r:id="rId6"/>
    <p:sldId id="290" r:id="rId7"/>
    <p:sldId id="292" r:id="rId8"/>
    <p:sldId id="293" r:id="rId9"/>
    <p:sldId id="268" r:id="rId10"/>
    <p:sldId id="294" r:id="rId11"/>
    <p:sldId id="295" r:id="rId12"/>
    <p:sldId id="260" r:id="rId13"/>
    <p:sldId id="270" r:id="rId14"/>
  </p:sldIdLst>
  <p:sldSz cx="9144000" cy="5143500" type="screen16x9"/>
  <p:notesSz cx="6858000" cy="9144000"/>
  <p:embeddedFontLst>
    <p:embeddedFont>
      <p:font typeface="Montserrat" pitchFamily="2" charset="0"/>
      <p:regular r:id="rId16"/>
      <p:bold r:id="rId17"/>
      <p:italic r:id="rId18"/>
      <p:boldItalic r:id="rId19"/>
    </p:embeddedFont>
    <p:embeddedFont>
      <p:font typeface="Roboto" panose="02000000000000000000" pitchFamily="2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54C9111-60C2-4D5A-9001-23935F9D4747}">
  <a:tblStyle styleId="{C54C9111-60C2-4D5A-9001-23935F9D47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9559A69-E68B-49A7-A958-843418CE869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45"/>
  </p:normalViewPr>
  <p:slideViewPr>
    <p:cSldViewPr snapToGrid="0">
      <p:cViewPr>
        <p:scale>
          <a:sx n="125" d="100"/>
          <a:sy n="125" d="100"/>
        </p:scale>
        <p:origin x="1264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1E3B6E6F-968A-1069-8F6E-0751592D4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>
            <a:extLst>
              <a:ext uri="{FF2B5EF4-FFF2-40B4-BE49-F238E27FC236}">
                <a16:creationId xmlns:a16="http://schemas.microsoft.com/office/drawing/2014/main" id="{325D2C37-46EA-4D5B-C840-850E06C99D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>
            <a:extLst>
              <a:ext uri="{FF2B5EF4-FFF2-40B4-BE49-F238E27FC236}">
                <a16:creationId xmlns:a16="http://schemas.microsoft.com/office/drawing/2014/main" id="{CB6D5C69-46FC-5B16-E605-F60BEC7F48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3357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0A61AB6D-7D39-018F-700E-0A09F6C0E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>
            <a:extLst>
              <a:ext uri="{FF2B5EF4-FFF2-40B4-BE49-F238E27FC236}">
                <a16:creationId xmlns:a16="http://schemas.microsoft.com/office/drawing/2014/main" id="{FBBA6D7D-E357-37B6-D05D-58DE9D2AD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>
            <a:extLst>
              <a:ext uri="{FF2B5EF4-FFF2-40B4-BE49-F238E27FC236}">
                <a16:creationId xmlns:a16="http://schemas.microsoft.com/office/drawing/2014/main" id="{7681DC27-9F2D-2417-F475-571AE4C4C0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483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>
          <a:extLst>
            <a:ext uri="{FF2B5EF4-FFF2-40B4-BE49-F238E27FC236}">
              <a16:creationId xmlns:a16="http://schemas.microsoft.com/office/drawing/2014/main" id="{59D69DCF-04A7-05C1-6EFD-36B3E8E88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:notes">
            <a:extLst>
              <a:ext uri="{FF2B5EF4-FFF2-40B4-BE49-F238E27FC236}">
                <a16:creationId xmlns:a16="http://schemas.microsoft.com/office/drawing/2014/main" id="{2A53C7FC-DCC0-AA82-D23E-60E8DB861D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p:notes">
            <a:extLst>
              <a:ext uri="{FF2B5EF4-FFF2-40B4-BE49-F238E27FC236}">
                <a16:creationId xmlns:a16="http://schemas.microsoft.com/office/drawing/2014/main" id="{093E5900-02E7-7104-3E79-32364B4B4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924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>
          <a:extLst>
            <a:ext uri="{FF2B5EF4-FFF2-40B4-BE49-F238E27FC236}">
              <a16:creationId xmlns:a16="http://schemas.microsoft.com/office/drawing/2014/main" id="{2E155597-FB5E-F1BE-5246-7C877F2FA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28:notes">
            <a:extLst>
              <a:ext uri="{FF2B5EF4-FFF2-40B4-BE49-F238E27FC236}">
                <a16:creationId xmlns:a16="http://schemas.microsoft.com/office/drawing/2014/main" id="{D6128696-130D-AFD2-E107-F0AEE1F145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28:notes">
            <a:extLst>
              <a:ext uri="{FF2B5EF4-FFF2-40B4-BE49-F238E27FC236}">
                <a16:creationId xmlns:a16="http://schemas.microsoft.com/office/drawing/2014/main" id="{2326CDCC-EA87-4BBC-7A7B-64EEC36E66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5301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58AF5C8A-6093-05D8-CA08-694F5F145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>
            <a:extLst>
              <a:ext uri="{FF2B5EF4-FFF2-40B4-BE49-F238E27FC236}">
                <a16:creationId xmlns:a16="http://schemas.microsoft.com/office/drawing/2014/main" id="{48109CEA-4539-5F58-923E-981F480807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>
            <a:extLst>
              <a:ext uri="{FF2B5EF4-FFF2-40B4-BE49-F238E27FC236}">
                <a16:creationId xmlns:a16="http://schemas.microsoft.com/office/drawing/2014/main" id="{DB191099-2BA8-2979-6392-5D6348A16F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58001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A4D9CB1C-FD73-94EC-3CBE-CC6D2DAE0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5f391192_085:notes">
            <a:extLst>
              <a:ext uri="{FF2B5EF4-FFF2-40B4-BE49-F238E27FC236}">
                <a16:creationId xmlns:a16="http://schemas.microsoft.com/office/drawing/2014/main" id="{BECC39C1-09DC-28BB-80E3-23966CEC3C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5f391192_085:notes">
            <a:extLst>
              <a:ext uri="{FF2B5EF4-FFF2-40B4-BE49-F238E27FC236}">
                <a16:creationId xmlns:a16="http://schemas.microsoft.com/office/drawing/2014/main" id="{97059237-A532-E3BB-B9F6-75695922CC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2613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aemelia_icons.png"/>
          <p:cNvPicPr preferRelativeResize="0"/>
          <p:nvPr/>
        </p:nvPicPr>
        <p:blipFill rotWithShape="1">
          <a:blip r:embed="rId2">
            <a:alphaModFix amt="4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aemelia_icons.png"/>
          <p:cNvPicPr preferRelativeResize="0"/>
          <p:nvPr/>
        </p:nvPicPr>
        <p:blipFill rotWithShape="1">
          <a:blip r:embed="rId2">
            <a:alphaModFix amt="20000"/>
          </a:blip>
          <a:srcRect t="30860" b="30860"/>
          <a:stretch/>
        </p:blipFill>
        <p:spPr>
          <a:xfrm>
            <a:off x="0" y="-2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2970175" y="3107350"/>
            <a:ext cx="5792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970175" y="3906852"/>
            <a:ext cx="5792700" cy="7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accent3"/>
                </a:solidFill>
              </a:defRPr>
            </a:lvl1pPr>
            <a:lvl2pPr lvl="1">
              <a:buNone/>
              <a:defRPr>
                <a:solidFill>
                  <a:schemeClr val="accent3"/>
                </a:solidFill>
              </a:defRPr>
            </a:lvl2pPr>
            <a:lvl3pPr lvl="2">
              <a:buNone/>
              <a:defRPr>
                <a:solidFill>
                  <a:schemeClr val="accent3"/>
                </a:solidFill>
              </a:defRPr>
            </a:lvl3pPr>
            <a:lvl4pPr lvl="3">
              <a:buNone/>
              <a:defRPr>
                <a:solidFill>
                  <a:schemeClr val="accent3"/>
                </a:solidFill>
              </a:defRPr>
            </a:lvl4pPr>
            <a:lvl5pPr lvl="4">
              <a:buNone/>
              <a:defRPr>
                <a:solidFill>
                  <a:schemeClr val="accent3"/>
                </a:solidFill>
              </a:defRPr>
            </a:lvl5pPr>
            <a:lvl6pPr lvl="5">
              <a:buNone/>
              <a:defRPr>
                <a:solidFill>
                  <a:schemeClr val="accent3"/>
                </a:solidFill>
              </a:defRPr>
            </a:lvl6pPr>
            <a:lvl7pPr lvl="6">
              <a:buNone/>
              <a:defRPr>
                <a:solidFill>
                  <a:schemeClr val="accent3"/>
                </a:solidFill>
              </a:defRPr>
            </a:lvl7pPr>
            <a:lvl8pPr lvl="7">
              <a:buNone/>
              <a:defRPr>
                <a:solidFill>
                  <a:schemeClr val="accent3"/>
                </a:solidFill>
              </a:defRPr>
            </a:lvl8pPr>
            <a:lvl9pPr lvl="8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 descr="aemelia_icons.png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784250" y="222075"/>
            <a:ext cx="6549300" cy="26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82600" rtl="0">
              <a:spcBef>
                <a:spcPts val="600"/>
              </a:spcBef>
              <a:spcAft>
                <a:spcPts val="0"/>
              </a:spcAft>
              <a:buSzPts val="4000"/>
              <a:buChar char="▸"/>
              <a:defRPr sz="4000" b="1" i="1"/>
            </a:lvl1pPr>
            <a:lvl2pPr marL="914400" lvl="1" indent="-482600" rtl="0">
              <a:spcBef>
                <a:spcPts val="0"/>
              </a:spcBef>
              <a:spcAft>
                <a:spcPts val="0"/>
              </a:spcAft>
              <a:buSzPts val="4000"/>
              <a:buChar char="▹"/>
              <a:defRPr sz="4000" b="1" i="1"/>
            </a:lvl2pPr>
            <a:lvl3pPr marL="1371600" lvl="2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3pPr>
            <a:lvl4pPr marL="1828800" lvl="3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4pPr>
            <a:lvl5pPr marL="2286000" lvl="4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5pPr>
            <a:lvl6pPr marL="2743200" lvl="5" indent="-482600" rtl="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6pPr>
            <a:lvl7pPr marL="3200400" lvl="6" indent="-482600" rtl="0">
              <a:spcBef>
                <a:spcPts val="0"/>
              </a:spcBef>
              <a:spcAft>
                <a:spcPts val="0"/>
              </a:spcAft>
              <a:buSzPts val="4000"/>
              <a:buChar char="●"/>
              <a:defRPr sz="4000" b="1" i="1"/>
            </a:lvl7pPr>
            <a:lvl8pPr marL="3657600" lvl="7" indent="-482600" rtl="0">
              <a:spcBef>
                <a:spcPts val="0"/>
              </a:spcBef>
              <a:spcAft>
                <a:spcPts val="0"/>
              </a:spcAft>
              <a:buSzPts val="4000"/>
              <a:buChar char="○"/>
              <a:defRPr sz="4000" b="1" i="1"/>
            </a:lvl8pPr>
            <a:lvl9pPr marL="4114800" lvl="8" indent="-482600">
              <a:spcBef>
                <a:spcPts val="0"/>
              </a:spcBef>
              <a:spcAft>
                <a:spcPts val="0"/>
              </a:spcAft>
              <a:buSzPts val="4000"/>
              <a:buChar char="■"/>
              <a:defRPr sz="4000" b="1" i="1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5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562000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6FA8DC"/>
              </a:buClr>
              <a:buSzPts val="3000"/>
              <a:buChar char="▸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24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6FA8DC"/>
              </a:buClr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solidFill>
          <a:schemeClr val="accen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6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6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44225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5705276" y="297367"/>
            <a:ext cx="2981400" cy="46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▸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accen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8" descr="aemelia_icons.png"/>
          <p:cNvPicPr preferRelativeResize="0"/>
          <p:nvPr/>
        </p:nvPicPr>
        <p:blipFill rotWithShape="1">
          <a:blip r:embed="rId2">
            <a:alphaModFix amt="20000"/>
          </a:blip>
          <a:srcRect l="38542" r="38544"/>
          <a:stretch/>
        </p:blipFill>
        <p:spPr>
          <a:xfrm>
            <a:off x="0" y="0"/>
            <a:ext cx="20952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46" name="Google Shape;46;p8"/>
          <p:cNvSpPr/>
          <p:nvPr/>
        </p:nvSpPr>
        <p:spPr>
          <a:xfrm flipH="1">
            <a:off x="2095200" y="0"/>
            <a:ext cx="7048800" cy="51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accent3"/>
                </a:solidFill>
              </a:defRPr>
            </a:lvl1pPr>
            <a:lvl2pPr lvl="1" rtl="0">
              <a:buNone/>
              <a:defRPr>
                <a:solidFill>
                  <a:schemeClr val="accent3"/>
                </a:solidFill>
              </a:defRPr>
            </a:lvl2pPr>
            <a:lvl3pPr lvl="2" rtl="0">
              <a:buNone/>
              <a:defRPr>
                <a:solidFill>
                  <a:schemeClr val="accent3"/>
                </a:solidFill>
              </a:defRPr>
            </a:lvl3pPr>
            <a:lvl4pPr lvl="3" rtl="0">
              <a:buNone/>
              <a:defRPr>
                <a:solidFill>
                  <a:schemeClr val="accent3"/>
                </a:solidFill>
              </a:defRPr>
            </a:lvl4pPr>
            <a:lvl5pPr lvl="4" rtl="0">
              <a:buNone/>
              <a:defRPr>
                <a:solidFill>
                  <a:schemeClr val="accent3"/>
                </a:solidFill>
              </a:defRPr>
            </a:lvl5pPr>
            <a:lvl6pPr lvl="5" rtl="0">
              <a:buNone/>
              <a:defRPr>
                <a:solidFill>
                  <a:schemeClr val="accent3"/>
                </a:solidFill>
              </a:defRPr>
            </a:lvl6pPr>
            <a:lvl7pPr lvl="6" rtl="0">
              <a:buNone/>
              <a:defRPr>
                <a:solidFill>
                  <a:schemeClr val="accent3"/>
                </a:solidFill>
              </a:defRPr>
            </a:lvl7pPr>
            <a:lvl8pPr lvl="7" rtl="0">
              <a:buNone/>
              <a:defRPr>
                <a:solidFill>
                  <a:schemeClr val="accent3"/>
                </a:solidFill>
              </a:defRPr>
            </a:lvl8pPr>
            <a:lvl9pPr lvl="8" rtl="0">
              <a:buNone/>
              <a:defRPr>
                <a:solidFill>
                  <a:schemeClr val="accent3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2874625" y="484600"/>
            <a:ext cx="5562000" cy="42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8072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buNone/>
              <a:defRPr sz="9600" b="1">
                <a:solidFill>
                  <a:schemeClr val="accent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203875" y="1626750"/>
            <a:ext cx="1712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7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3" Type="http://schemas.openxmlformats.org/officeDocument/2006/relationships/notesSlide" Target="../notesSlides/notes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0" Type="http://schemas.openxmlformats.org/officeDocument/2006/relationships/slide" Target="slide9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.png"/><Relationship Id="rId20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emlin.ru/events/president/transcripts/interviews/24171?ysclid=mty8vz3ftf94468389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ctrTitle"/>
          </p:nvPr>
        </p:nvSpPr>
        <p:spPr>
          <a:xfrm>
            <a:off x="-986590" y="2149348"/>
            <a:ext cx="7647804" cy="276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dirty="0"/>
              <a:t>ПРОГРАММА</a:t>
            </a:r>
            <a:br>
              <a:rPr lang="ru-RU" sz="4400" dirty="0"/>
            </a:br>
            <a:r>
              <a:rPr lang="ru-RU" sz="2400" dirty="0"/>
              <a:t>кандидата на пост председателя</a:t>
            </a:r>
            <a:br>
              <a:rPr lang="ru-RU" sz="2400" dirty="0"/>
            </a:br>
            <a:r>
              <a:rPr lang="ru-RU" sz="2400" dirty="0"/>
              <a:t>ПО СК «Самоуправление вне границ»</a:t>
            </a:r>
            <a:br>
              <a:rPr lang="ru-RU" sz="2400" dirty="0"/>
            </a:br>
            <a:r>
              <a:rPr lang="ru-RU" sz="2400" dirty="0"/>
              <a:t>2026 – 2027 г.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АЛЕКСАНДР САВИН</a:t>
            </a:r>
            <a:endParaRPr sz="4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92DF74-277C-4FC1-8D23-D81861280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155" y="2401631"/>
            <a:ext cx="2120653" cy="1972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776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dirty="0"/>
              <a:t>СОДЕРЖАНИЕ</a:t>
            </a:r>
            <a:endParaRPr sz="1700" dirty="0"/>
          </a:p>
        </p:txBody>
      </p:sp>
      <p:sp>
        <p:nvSpPr>
          <p:cNvPr id="11" name="Google Shape;68;p14">
            <a:extLst>
              <a:ext uri="{FF2B5EF4-FFF2-40B4-BE49-F238E27FC236}">
                <a16:creationId xmlns:a16="http://schemas.microsoft.com/office/drawing/2014/main" id="{92C81B4C-F469-408A-A46E-20368FD93636}"/>
              </a:ext>
            </a:extLst>
          </p:cNvPr>
          <p:cNvSpPr txBox="1">
            <a:spLocks/>
          </p:cNvSpPr>
          <p:nvPr/>
        </p:nvSpPr>
        <p:spPr>
          <a:xfrm>
            <a:off x="2243981" y="23622"/>
            <a:ext cx="6790944" cy="4292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Roboto"/>
              <a:buChar char="■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○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■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1. О кандидате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5" action="ppaction://hlinksldjump"/>
              </a:rPr>
              <a:t>2. Целевые ориентиры кандидата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2.1 Цели 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2.2. Проблемы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8" action="ppaction://hlinksldjump"/>
              </a:rPr>
              <a:t>2.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  <a:hlinkClick r:id="rId8" action="ppaction://hlinksldjump"/>
              </a:rPr>
              <a:t>3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8" action="ppaction://hlinksldjump"/>
              </a:rPr>
              <a:t>. Пути решения проблем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9" action="ppaction://hlinksldjump"/>
              </a:rPr>
              <a:t>2.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  <a:hlinkClick r:id="rId9" action="ppaction://hlinksldjump"/>
              </a:rPr>
              <a:t>4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9" action="ppaction://hlinksldjump"/>
              </a:rPr>
              <a:t>. Дорожная карта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10" action="ppaction://hlinksldjump"/>
              </a:rPr>
              <a:t>3. Видение организационной структуры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11" action="ppaction://hlinksldjump"/>
              </a:rPr>
              <a:t>4. Видение основных и приоритетных направлений деятельности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12" action="ppaction://hlinksldjump"/>
              </a:rPr>
              <a:t>5. Видение совершенствования деятельности подразделений,</a:t>
            </a:r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12" action="ppaction://hlinksldjump"/>
              </a:rPr>
              <a:t>находящихся в ведении Председателя</a:t>
            </a:r>
            <a:endParaRPr lang="ru-R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13" action="ppaction://hlinksldjump"/>
              </a:rPr>
              <a:t>6. Цитата</a:t>
            </a:r>
            <a:endParaRPr lang="ru-RU" sz="1200" dirty="0"/>
          </a:p>
          <a:p>
            <a:pPr marL="0" indent="0">
              <a:spcBef>
                <a:spcPts val="1000"/>
              </a:spcBef>
              <a:buFont typeface="Roboto"/>
              <a:buNone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  <a:hlinkClick r:id="rId14" action="ppaction://hlinksldjump"/>
              </a:rPr>
              <a:t>7. Заключение</a:t>
            </a:r>
            <a:endParaRPr lang="ru-RU" sz="1200" dirty="0"/>
          </a:p>
          <a:p>
            <a:pPr marL="0" indent="0">
              <a:spcBef>
                <a:spcPts val="1000"/>
              </a:spcBef>
              <a:spcAft>
                <a:spcPts val="1000"/>
              </a:spcAft>
              <a:buFont typeface="Roboto"/>
              <a:buNone/>
            </a:pPr>
            <a:endParaRPr lang="ru-RU" sz="1200" dirty="0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>
            <a:spLocks noGrp="1"/>
          </p:cNvSpPr>
          <p:nvPr>
            <p:ph type="ctrTitle"/>
          </p:nvPr>
        </p:nvSpPr>
        <p:spPr>
          <a:xfrm>
            <a:off x="2097248" y="3107350"/>
            <a:ext cx="6665627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САВИН</a:t>
            </a:r>
            <a:br>
              <a:rPr lang="ru-RU" sz="3600" dirty="0"/>
            </a:br>
            <a:r>
              <a:rPr lang="ru-RU" sz="3600" dirty="0"/>
              <a:t>АЛЕКСАНДР</a:t>
            </a:r>
            <a:br>
              <a:rPr lang="ru-RU" sz="3600" dirty="0"/>
            </a:br>
            <a:r>
              <a:rPr lang="ru-RU" sz="3600" dirty="0"/>
              <a:t>ВЛАДИСЛАВОВИЧ</a:t>
            </a:r>
            <a:endParaRPr sz="3600" dirty="0"/>
          </a:p>
        </p:txBody>
      </p:sp>
      <p:sp>
        <p:nvSpPr>
          <p:cNvPr id="84" name="Google Shape;84;p16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ИНИЦИАТИВА—КЛЮЧ К УСПЕХУ!</a:t>
            </a:r>
          </a:p>
        </p:txBody>
      </p:sp>
      <p:sp>
        <p:nvSpPr>
          <p:cNvPr id="85" name="Google Shape;85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</a:rPr>
              <a:t>1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F4EF5E-1A24-DB18-37BD-630870971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724" y="356942"/>
            <a:ext cx="2761479" cy="368276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02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Целевые</a:t>
            </a:r>
            <a:br>
              <a:rPr lang="ru-RU" dirty="0"/>
            </a:br>
            <a:r>
              <a:rPr lang="ru-RU" dirty="0"/>
              <a:t>ориентиры</a:t>
            </a:r>
            <a:endParaRPr dirty="0"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2874625" y="275339"/>
            <a:ext cx="5841536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sz="1800" dirty="0"/>
              <a:t>Управленческие — развитие навыков стратегического планирования, принятия решений, работы с командой и делегирования.</a:t>
            </a: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sz="1800" dirty="0"/>
              <a:t>Проектные —  реализация практико-ориентированных проектов (кейсы, стажировки, взаимодействие с органами власти).</a:t>
            </a: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sz="1800" dirty="0"/>
              <a:t>Коммуникационные — выстраивание новых партнёрств с госструктурами, НКО, экспертами, вузами.</a:t>
            </a: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sz="1800" dirty="0"/>
              <a:t>Аналитические — мониторинг эффективности клуба, обратная связь, оценка результатов.</a:t>
            </a:r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Char char="▸"/>
            </a:pPr>
            <a:r>
              <a:rPr lang="ru-RU" sz="1800" dirty="0"/>
              <a:t>Представительские — представление клуба на внешних площадках, защита интересов членов.</a:t>
            </a:r>
          </a:p>
        </p:txBody>
      </p:sp>
      <p:sp>
        <p:nvSpPr>
          <p:cNvPr id="98" name="Google Shape;98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2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7E697E52-034C-B67A-284E-12A681A0F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>
            <a:extLst>
              <a:ext uri="{FF2B5EF4-FFF2-40B4-BE49-F238E27FC236}">
                <a16:creationId xmlns:a16="http://schemas.microsoft.com/office/drawing/2014/main" id="{9633220D-D805-E637-6063-010D7AB7CD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02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Цели</a:t>
            </a:r>
            <a:endParaRPr dirty="0"/>
          </a:p>
        </p:txBody>
      </p:sp>
      <p:sp>
        <p:nvSpPr>
          <p:cNvPr id="97" name="Google Shape;97;p18">
            <a:extLst>
              <a:ext uri="{FF2B5EF4-FFF2-40B4-BE49-F238E27FC236}">
                <a16:creationId xmlns:a16="http://schemas.microsoft.com/office/drawing/2014/main" id="{7B478649-116A-BFFC-2DC5-1EBB1B6B1C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87395" y="0"/>
            <a:ext cx="6638491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800" b="1" dirty="0"/>
              <a:t>Стратегическая цель:</a:t>
            </a:r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800" i="1" dirty="0"/>
              <a:t>Повышение интереса целевой аудитории к деятельности практико-ориентированного клуба «Самоуправление вне границ» и создание устойчивой, профессиональной команды единомышленников.</a:t>
            </a:r>
          </a:p>
        </p:txBody>
      </p:sp>
      <p:sp>
        <p:nvSpPr>
          <p:cNvPr id="98" name="Google Shape;98;p18">
            <a:extLst>
              <a:ext uri="{FF2B5EF4-FFF2-40B4-BE49-F238E27FC236}">
                <a16:creationId xmlns:a16="http://schemas.microsoft.com/office/drawing/2014/main" id="{8B9303BE-0D54-FAB4-2729-BD715B3F8F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2.1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C76496-6E39-6A9B-3CDD-469AEB32DD66}"/>
              </a:ext>
            </a:extLst>
          </p:cNvPr>
          <p:cNvSpPr txBox="1"/>
          <p:nvPr/>
        </p:nvSpPr>
        <p:spPr>
          <a:xfrm>
            <a:off x="2531384" y="1970699"/>
            <a:ext cx="4523757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Тактические цели: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1. Развитие кадрового потенциала: Эффективное использование сильных кадров внутри клуба, раскрытие их лидерского и профессионального потенциала.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2. Командообразование: Формирование крепкой рабочей команды, способной слаженно решать задачи любого уровня сложности.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3. Повышение вовлеченности: Рост активности участников и увеличение количества реализованных проектов клуба.</a:t>
            </a:r>
          </a:p>
        </p:txBody>
      </p:sp>
    </p:spTree>
    <p:extLst>
      <p:ext uri="{BB962C8B-B14F-4D97-AF65-F5344CB8AC3E}">
        <p14:creationId xmlns:p14="http://schemas.microsoft.com/office/powerpoint/2010/main" val="1351284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E25AF18F-0A01-BE18-2E16-8FE988FC9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>
            <a:extLst>
              <a:ext uri="{FF2B5EF4-FFF2-40B4-BE49-F238E27FC236}">
                <a16:creationId xmlns:a16="http://schemas.microsoft.com/office/drawing/2014/main" id="{31208A18-0D9B-FE00-4BBC-1CEFD39357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02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Проблемы</a:t>
            </a:r>
            <a:endParaRPr dirty="0"/>
          </a:p>
        </p:txBody>
      </p:sp>
      <p:sp>
        <p:nvSpPr>
          <p:cNvPr id="97" name="Google Shape;97;p18">
            <a:extLst>
              <a:ext uri="{FF2B5EF4-FFF2-40B4-BE49-F238E27FC236}">
                <a16:creationId xmlns:a16="http://schemas.microsoft.com/office/drawing/2014/main" id="{006705A5-AEAA-49B7-4CE8-52D6006858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97788" y="146024"/>
            <a:ext cx="5841536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600" b="1" dirty="0"/>
              <a:t>Проблема</a:t>
            </a:r>
            <a:r>
              <a:rPr lang="en-US" sz="1600" b="1" dirty="0"/>
              <a:t>:</a:t>
            </a:r>
            <a:endParaRPr lang="ru-RU" sz="1600" b="1" dirty="0"/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600" i="1" dirty="0"/>
              <a:t>Анализ деятельности клуба за предыдущий период выявил следующие системные проблемы:</a:t>
            </a:r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600" dirty="0"/>
              <a:t>1. Высокая текучесть кадров: За отчетный период наблюдался отток активистов, что негативно сказывалось на преемственности и накоплении опыта.</a:t>
            </a:r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600" dirty="0"/>
              <a:t>2. Отсутствие системной работы с активом: Не было четкой организованности в работе с активистами, отсутствовал механизм удержания и мотивации участников.</a:t>
            </a:r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600" dirty="0"/>
              <a:t>3. Слабость командного взаимодействия: Как следствие первых двух пунктов, не была сформирована крепкая команда, что приводило к разрозненности действий при решении задач клуба.</a:t>
            </a:r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600" dirty="0"/>
              <a:t>4. Снижение активности: Указанные факторы привели к общему упадку активности клуба и снижению интереса к его деятельности.</a:t>
            </a:r>
          </a:p>
          <a:p>
            <a:pPr marL="3810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en" sz="1600" dirty="0"/>
              <a:t> </a:t>
            </a:r>
            <a:endParaRPr lang="ru-RU" sz="1600" dirty="0"/>
          </a:p>
        </p:txBody>
      </p:sp>
      <p:sp>
        <p:nvSpPr>
          <p:cNvPr id="98" name="Google Shape;98;p18">
            <a:extLst>
              <a:ext uri="{FF2B5EF4-FFF2-40B4-BE49-F238E27FC236}">
                <a16:creationId xmlns:a16="http://schemas.microsoft.com/office/drawing/2014/main" id="{36E47374-8B52-19F5-8F45-8E49A9C933E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979784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2.</a:t>
            </a:r>
            <a:r>
              <a:rPr lang="en-US" dirty="0">
                <a:solidFill>
                  <a:schemeClr val="bg1"/>
                </a:solidFill>
              </a:rPr>
              <a:t>2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12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5">
          <a:extLst>
            <a:ext uri="{FF2B5EF4-FFF2-40B4-BE49-F238E27FC236}">
              <a16:creationId xmlns:a16="http://schemas.microsoft.com/office/drawing/2014/main" id="{B34285CC-A9A7-A0E3-EF00-3176B0FF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>
            <a:extLst>
              <a:ext uri="{FF2B5EF4-FFF2-40B4-BE49-F238E27FC236}">
                <a16:creationId xmlns:a16="http://schemas.microsoft.com/office/drawing/2014/main" id="{70942180-A7AF-96F9-562F-A0C0080FBF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075" y="1626750"/>
            <a:ext cx="1902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dirty="0"/>
              <a:t> Пути</a:t>
            </a:r>
            <a:br>
              <a:rPr lang="ru-RU" dirty="0"/>
            </a:br>
            <a:r>
              <a:rPr lang="ru-RU" dirty="0"/>
              <a:t>решения проблем</a:t>
            </a:r>
            <a:endParaRPr dirty="0"/>
          </a:p>
        </p:txBody>
      </p:sp>
      <p:sp>
        <p:nvSpPr>
          <p:cNvPr id="97" name="Google Shape;97;p18">
            <a:extLst>
              <a:ext uri="{FF2B5EF4-FFF2-40B4-BE49-F238E27FC236}">
                <a16:creationId xmlns:a16="http://schemas.microsoft.com/office/drawing/2014/main" id="{ACA23F11-8B71-D2C4-C07B-00B0AE55D7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220283" y="-67111"/>
            <a:ext cx="6923717" cy="40015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400" b="1" dirty="0"/>
              <a:t>Решение</a:t>
            </a:r>
            <a:r>
              <a:rPr lang="en-US" sz="1400" b="1" dirty="0"/>
              <a:t>:</a:t>
            </a:r>
            <a:endParaRPr lang="ru-RU" sz="1400" b="1" dirty="0"/>
          </a:p>
          <a:p>
            <a:pPr marL="381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400" i="1" dirty="0"/>
              <a:t>Я предлагаю внедрить комплексную систему управления активом, основанную на трех столпах: структурирование, мотивация и командообразование.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endParaRPr lang="en-US" sz="1100" b="1" dirty="0"/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b="1" dirty="0"/>
              <a:t>1. Создание системы адаптации и наставничества (борьба с текучестью):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i="1" dirty="0"/>
              <a:t>   · Я предлагаю закрепить за каждым новым участником опытного наставника из числа «сильных кадров» клуба.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i="1" dirty="0"/>
              <a:t>   · Разработать четкий план вхождения в должность для новичков, чтобы они понимали свои задачи и видели перспективу.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endParaRPr lang="en-US" sz="1100" b="1" dirty="0"/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b="1" dirty="0"/>
              <a:t>2. Внедрение регулярного менеджмента (борьба с неорганизованностью):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i="1" dirty="0"/>
              <a:t>   · Я предлагаю ввести еженедельные планерки и ежемесячные стратегические сессии, где каждый активист будет видеть свой вклад в общее дело.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i="1" dirty="0"/>
              <a:t>   · Четко распределить зоны ответственности: каждый отвечает за конкретный участок работы, что повысит личную дисциплину.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endParaRPr lang="en-US" sz="1100" b="1" dirty="0"/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b="1" dirty="0"/>
              <a:t>3. Работа с мотивацией и командой (создание крепкой команды):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dirty="0"/>
              <a:t>   </a:t>
            </a:r>
            <a:r>
              <a:rPr lang="ru-RU" sz="1100" i="1" dirty="0"/>
              <a:t>· Я предлагаю сделать ставку на практико-ориентированность: давать активистам реальные кейсы и задачи, которые пойдут в их портфолио (это повысит интерес).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i="1" dirty="0"/>
              <a:t>   · Ввести систему нематериального поощрения (знаки отличия, упоминания на ресурсах клуба, рекомендации).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100" i="1" dirty="0"/>
              <a:t>   · Проводить тимбилдинги и неформальные встречи для сплочения коллектива.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endParaRPr lang="en-US" sz="1400" b="1" dirty="0"/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400" b="1" dirty="0"/>
              <a:t>Ожидаемый результат:</a:t>
            </a:r>
            <a:r>
              <a:rPr lang="en-US" sz="1400" b="1" dirty="0"/>
              <a:t> </a:t>
            </a:r>
          </a:p>
          <a:p>
            <a:pPr marL="180000" lvl="0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</a:pPr>
            <a:r>
              <a:rPr lang="ru-RU" sz="1400" i="1" dirty="0"/>
              <a:t>Реализация данного предложения позволит превратить клуб из разрозненной группы активистов в слаженный механизм, где каждый участник заинтересован в общем результате. Это остановит отток кадров, повысит престиж клуба и привлечет новых участников благодаря активной и организованной работе.</a:t>
            </a:r>
          </a:p>
        </p:txBody>
      </p:sp>
      <p:sp>
        <p:nvSpPr>
          <p:cNvPr id="98" name="Google Shape;98;p18">
            <a:extLst>
              <a:ext uri="{FF2B5EF4-FFF2-40B4-BE49-F238E27FC236}">
                <a16:creationId xmlns:a16="http://schemas.microsoft.com/office/drawing/2014/main" id="{91F7C4D8-DD7C-37B4-D87F-D91E3662B78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9075" y="146024"/>
            <a:ext cx="1963006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2.</a:t>
            </a:r>
            <a:r>
              <a:rPr lang="en-US" dirty="0">
                <a:solidFill>
                  <a:schemeClr val="bg1"/>
                </a:solidFill>
              </a:rPr>
              <a:t>3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52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>
          <a:extLst>
            <a:ext uri="{FF2B5EF4-FFF2-40B4-BE49-F238E27FC236}">
              <a16:creationId xmlns:a16="http://schemas.microsoft.com/office/drawing/2014/main" id="{3A884338-027E-499D-0911-102B775B3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Рисунок 217">
            <a:extLst>
              <a:ext uri="{FF2B5EF4-FFF2-40B4-BE49-F238E27FC236}">
                <a16:creationId xmlns:a16="http://schemas.microsoft.com/office/drawing/2014/main" id="{A8E68B19-8066-7916-1E5A-58DB8D5435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51" r="28227"/>
          <a:stretch>
            <a:fillRect/>
          </a:stretch>
        </p:blipFill>
        <p:spPr>
          <a:xfrm>
            <a:off x="6556586" y="3090500"/>
            <a:ext cx="89394" cy="632504"/>
          </a:xfrm>
          <a:prstGeom prst="rect">
            <a:avLst/>
          </a:prstGeom>
        </p:spPr>
      </p:pic>
      <p:pic>
        <p:nvPicPr>
          <p:cNvPr id="215" name="Рисунок 214">
            <a:extLst>
              <a:ext uri="{FF2B5EF4-FFF2-40B4-BE49-F238E27FC236}">
                <a16:creationId xmlns:a16="http://schemas.microsoft.com/office/drawing/2014/main" id="{F8123C84-D325-512E-233B-D4AB9F9AEF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51" r="28227"/>
          <a:stretch>
            <a:fillRect/>
          </a:stretch>
        </p:blipFill>
        <p:spPr>
          <a:xfrm>
            <a:off x="4030140" y="3047829"/>
            <a:ext cx="89394" cy="632504"/>
          </a:xfrm>
          <a:prstGeom prst="rect">
            <a:avLst/>
          </a:prstGeom>
        </p:spPr>
      </p:pic>
      <p:sp>
        <p:nvSpPr>
          <p:cNvPr id="210" name="Google Shape;210;p27">
            <a:extLst>
              <a:ext uri="{FF2B5EF4-FFF2-40B4-BE49-F238E27FC236}">
                <a16:creationId xmlns:a16="http://schemas.microsoft.com/office/drawing/2014/main" id="{B1B68F3D-2DFF-398B-413F-908DC7F2915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9074" y="146024"/>
            <a:ext cx="2086781" cy="12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2.4</a:t>
            </a:r>
            <a:endParaRPr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2" name="object 3">
            <a:extLst>
              <a:ext uri="{FF2B5EF4-FFF2-40B4-BE49-F238E27FC236}">
                <a16:creationId xmlns:a16="http://schemas.microsoft.com/office/drawing/2014/main" id="{C5B07CE5-54E4-E6B2-C415-400FE8BCCA46}"/>
              </a:ext>
            </a:extLst>
          </p:cNvPr>
          <p:cNvGrpSpPr/>
          <p:nvPr/>
        </p:nvGrpSpPr>
        <p:grpSpPr>
          <a:xfrm>
            <a:off x="7327766" y="3279966"/>
            <a:ext cx="866775" cy="436880"/>
            <a:chOff x="7327766" y="3279966"/>
            <a:chExt cx="866775" cy="436880"/>
          </a:xfrm>
        </p:grpSpPr>
        <p:pic>
          <p:nvPicPr>
            <p:cNvPr id="3" name="object 4">
              <a:extLst>
                <a:ext uri="{FF2B5EF4-FFF2-40B4-BE49-F238E27FC236}">
                  <a16:creationId xmlns:a16="http://schemas.microsoft.com/office/drawing/2014/main" id="{C62CBD35-F5DC-2B39-9991-90A8B2190E1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27766" y="3279966"/>
              <a:ext cx="866190" cy="436470"/>
            </a:xfrm>
            <a:prstGeom prst="rect">
              <a:avLst/>
            </a:prstGeom>
          </p:spPr>
        </p:pic>
        <p:pic>
          <p:nvPicPr>
            <p:cNvPr id="4" name="object 5">
              <a:extLst>
                <a:ext uri="{FF2B5EF4-FFF2-40B4-BE49-F238E27FC236}">
                  <a16:creationId xmlns:a16="http://schemas.microsoft.com/office/drawing/2014/main" id="{C0FF652F-B294-4097-6586-D75B74A106F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16368" y="3355809"/>
              <a:ext cx="501192" cy="330492"/>
            </a:xfrm>
            <a:prstGeom prst="rect">
              <a:avLst/>
            </a:prstGeom>
          </p:spPr>
        </p:pic>
        <p:sp>
          <p:nvSpPr>
            <p:cNvPr id="5" name="object 6">
              <a:extLst>
                <a:ext uri="{FF2B5EF4-FFF2-40B4-BE49-F238E27FC236}">
                  <a16:creationId xmlns:a16="http://schemas.microsoft.com/office/drawing/2014/main" id="{3A13BF52-E690-E20F-2698-52ED198776E4}"/>
                </a:ext>
              </a:extLst>
            </p:cNvPr>
            <p:cNvSpPr/>
            <p:nvPr/>
          </p:nvSpPr>
          <p:spPr>
            <a:xfrm>
              <a:off x="7342632" y="3304031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59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0A52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" name="object 7">
            <a:extLst>
              <a:ext uri="{FF2B5EF4-FFF2-40B4-BE49-F238E27FC236}">
                <a16:creationId xmlns:a16="http://schemas.microsoft.com/office/drawing/2014/main" id="{7F1AACDB-944F-997A-45A5-D402349CAD6B}"/>
              </a:ext>
            </a:extLst>
          </p:cNvPr>
          <p:cNvSpPr txBox="1"/>
          <p:nvPr/>
        </p:nvSpPr>
        <p:spPr>
          <a:xfrm>
            <a:off x="7605776" y="3408375"/>
            <a:ext cx="31242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МАЙ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7" name="object 8">
            <a:extLst>
              <a:ext uri="{FF2B5EF4-FFF2-40B4-BE49-F238E27FC236}">
                <a16:creationId xmlns:a16="http://schemas.microsoft.com/office/drawing/2014/main" id="{8461C6BB-6181-2C04-76C3-B5AE8D64075F}"/>
              </a:ext>
            </a:extLst>
          </p:cNvPr>
          <p:cNvGrpSpPr/>
          <p:nvPr/>
        </p:nvGrpSpPr>
        <p:grpSpPr>
          <a:xfrm>
            <a:off x="6711695" y="3270478"/>
            <a:ext cx="885825" cy="455930"/>
            <a:chOff x="6711695" y="3270478"/>
            <a:chExt cx="885825" cy="455930"/>
          </a:xfrm>
        </p:grpSpPr>
        <p:pic>
          <p:nvPicPr>
            <p:cNvPr id="8" name="object 9">
              <a:extLst>
                <a:ext uri="{FF2B5EF4-FFF2-40B4-BE49-F238E27FC236}">
                  <a16:creationId xmlns:a16="http://schemas.microsoft.com/office/drawing/2014/main" id="{EB0DA123-B62D-2996-A875-20E10CFF6CE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1695" y="3270478"/>
              <a:ext cx="885228" cy="455447"/>
            </a:xfrm>
            <a:prstGeom prst="rect">
              <a:avLst/>
            </a:prstGeom>
          </p:spPr>
        </p:pic>
        <p:pic>
          <p:nvPicPr>
            <p:cNvPr id="9" name="object 10">
              <a:extLst>
                <a:ext uri="{FF2B5EF4-FFF2-40B4-BE49-F238E27FC236}">
                  <a16:creationId xmlns:a16="http://schemas.microsoft.com/office/drawing/2014/main" id="{15D4D73F-5B26-2071-431C-49860578E06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9815" y="3355809"/>
              <a:ext cx="470738" cy="330492"/>
            </a:xfrm>
            <a:prstGeom prst="rect">
              <a:avLst/>
            </a:prstGeom>
          </p:spPr>
        </p:pic>
        <p:sp>
          <p:nvSpPr>
            <p:cNvPr id="10" name="object 11">
              <a:extLst>
                <a:ext uri="{FF2B5EF4-FFF2-40B4-BE49-F238E27FC236}">
                  <a16:creationId xmlns:a16="http://schemas.microsoft.com/office/drawing/2014/main" id="{A211CFBD-7852-5412-B10F-F329AC7679D7}"/>
                </a:ext>
              </a:extLst>
            </p:cNvPr>
            <p:cNvSpPr/>
            <p:nvPr/>
          </p:nvSpPr>
          <p:spPr>
            <a:xfrm>
              <a:off x="6736079" y="3304032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59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0A52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" name="object 12">
            <a:extLst>
              <a:ext uri="{FF2B5EF4-FFF2-40B4-BE49-F238E27FC236}">
                <a16:creationId xmlns:a16="http://schemas.microsoft.com/office/drawing/2014/main" id="{8521D2E6-F05A-779B-A4EB-05B389F0FDAD}"/>
              </a:ext>
            </a:extLst>
          </p:cNvPr>
          <p:cNvSpPr txBox="1"/>
          <p:nvPr/>
        </p:nvSpPr>
        <p:spPr>
          <a:xfrm>
            <a:off x="7000493" y="3408375"/>
            <a:ext cx="28067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АПР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12" name="object 13">
            <a:extLst>
              <a:ext uri="{FF2B5EF4-FFF2-40B4-BE49-F238E27FC236}">
                <a16:creationId xmlns:a16="http://schemas.microsoft.com/office/drawing/2014/main" id="{F181E338-00D6-A65F-7A61-008DA7C2FEAB}"/>
              </a:ext>
            </a:extLst>
          </p:cNvPr>
          <p:cNvGrpSpPr/>
          <p:nvPr/>
        </p:nvGrpSpPr>
        <p:grpSpPr>
          <a:xfrm>
            <a:off x="6080759" y="3270529"/>
            <a:ext cx="885825" cy="459105"/>
            <a:chOff x="6080759" y="3270529"/>
            <a:chExt cx="885825" cy="459105"/>
          </a:xfrm>
        </p:grpSpPr>
        <p:pic>
          <p:nvPicPr>
            <p:cNvPr id="13" name="object 14">
              <a:extLst>
                <a:ext uri="{FF2B5EF4-FFF2-40B4-BE49-F238E27FC236}">
                  <a16:creationId xmlns:a16="http://schemas.microsoft.com/office/drawing/2014/main" id="{10660C95-7E62-DBD0-6920-03707754C76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80759" y="3270529"/>
              <a:ext cx="885228" cy="458571"/>
            </a:xfrm>
            <a:prstGeom prst="rect">
              <a:avLst/>
            </a:prstGeom>
          </p:spPr>
        </p:pic>
        <p:pic>
          <p:nvPicPr>
            <p:cNvPr id="14" name="object 15">
              <a:extLst>
                <a:ext uri="{FF2B5EF4-FFF2-40B4-BE49-F238E27FC236}">
                  <a16:creationId xmlns:a16="http://schemas.microsoft.com/office/drawing/2014/main" id="{B9F1E054-9371-925E-39F6-17EA5785D4E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78879" y="3355809"/>
              <a:ext cx="492048" cy="330492"/>
            </a:xfrm>
            <a:prstGeom prst="rect">
              <a:avLst/>
            </a:prstGeom>
          </p:spPr>
        </p:pic>
        <p:sp>
          <p:nvSpPr>
            <p:cNvPr id="15" name="object 16">
              <a:extLst>
                <a:ext uri="{FF2B5EF4-FFF2-40B4-BE49-F238E27FC236}">
                  <a16:creationId xmlns:a16="http://schemas.microsoft.com/office/drawing/2014/main" id="{982F8861-7651-3161-093B-F6E585307EE1}"/>
                </a:ext>
              </a:extLst>
            </p:cNvPr>
            <p:cNvSpPr/>
            <p:nvPr/>
          </p:nvSpPr>
          <p:spPr>
            <a:xfrm>
              <a:off x="6105143" y="3304032"/>
              <a:ext cx="822960" cy="396240"/>
            </a:xfrm>
            <a:custGeom>
              <a:avLst/>
              <a:gdLst/>
              <a:ahLst/>
              <a:cxnLst/>
              <a:rect l="l" t="t" r="r" b="b"/>
              <a:pathLst>
                <a:path w="822959" h="396239">
                  <a:moveTo>
                    <a:pt x="696086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696086" y="396240"/>
                  </a:lnTo>
                  <a:lnTo>
                    <a:pt x="822959" y="198120"/>
                  </a:lnTo>
                  <a:lnTo>
                    <a:pt x="69608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6" name="object 17">
            <a:extLst>
              <a:ext uri="{FF2B5EF4-FFF2-40B4-BE49-F238E27FC236}">
                <a16:creationId xmlns:a16="http://schemas.microsoft.com/office/drawing/2014/main" id="{A92CA775-12B0-AB35-2DAE-AB389C3D4171}"/>
              </a:ext>
            </a:extLst>
          </p:cNvPr>
          <p:cNvSpPr txBox="1"/>
          <p:nvPr/>
        </p:nvSpPr>
        <p:spPr>
          <a:xfrm>
            <a:off x="6368034" y="3408629"/>
            <a:ext cx="30162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МАР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17" name="object 18">
            <a:extLst>
              <a:ext uri="{FF2B5EF4-FFF2-40B4-BE49-F238E27FC236}">
                <a16:creationId xmlns:a16="http://schemas.microsoft.com/office/drawing/2014/main" id="{8ECC7DBD-3025-88EC-19C6-0B46E8DEAA26}"/>
              </a:ext>
            </a:extLst>
          </p:cNvPr>
          <p:cNvGrpSpPr/>
          <p:nvPr/>
        </p:nvGrpSpPr>
        <p:grpSpPr>
          <a:xfrm>
            <a:off x="5501640" y="3276574"/>
            <a:ext cx="885825" cy="455930"/>
            <a:chOff x="5501640" y="3276574"/>
            <a:chExt cx="885825" cy="455930"/>
          </a:xfrm>
        </p:grpSpPr>
        <p:pic>
          <p:nvPicPr>
            <p:cNvPr id="18" name="object 19">
              <a:extLst>
                <a:ext uri="{FF2B5EF4-FFF2-40B4-BE49-F238E27FC236}">
                  <a16:creationId xmlns:a16="http://schemas.microsoft.com/office/drawing/2014/main" id="{F04AC398-8FF4-6154-AA32-F6FC1BD2FD5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01640" y="3276574"/>
              <a:ext cx="885228" cy="455447"/>
            </a:xfrm>
            <a:prstGeom prst="rect">
              <a:avLst/>
            </a:prstGeom>
          </p:spPr>
        </p:pic>
        <p:pic>
          <p:nvPicPr>
            <p:cNvPr id="19" name="object 20">
              <a:extLst>
                <a:ext uri="{FF2B5EF4-FFF2-40B4-BE49-F238E27FC236}">
                  <a16:creationId xmlns:a16="http://schemas.microsoft.com/office/drawing/2014/main" id="{1E43414B-C06D-4E2B-9BFE-49F60019354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99760" y="3361905"/>
              <a:ext cx="464604" cy="330492"/>
            </a:xfrm>
            <a:prstGeom prst="rect">
              <a:avLst/>
            </a:prstGeom>
          </p:spPr>
        </p:pic>
        <p:sp>
          <p:nvSpPr>
            <p:cNvPr id="20" name="object 21">
              <a:extLst>
                <a:ext uri="{FF2B5EF4-FFF2-40B4-BE49-F238E27FC236}">
                  <a16:creationId xmlns:a16="http://schemas.microsoft.com/office/drawing/2014/main" id="{7BCFE248-43C3-D6BF-6C3D-795D51661EC6}"/>
                </a:ext>
              </a:extLst>
            </p:cNvPr>
            <p:cNvSpPr/>
            <p:nvPr/>
          </p:nvSpPr>
          <p:spPr>
            <a:xfrm>
              <a:off x="5526024" y="3310127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60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1" name="object 22">
            <a:extLst>
              <a:ext uri="{FF2B5EF4-FFF2-40B4-BE49-F238E27FC236}">
                <a16:creationId xmlns:a16="http://schemas.microsoft.com/office/drawing/2014/main" id="{ACED1208-7375-6482-C4D3-44C961E4B0DF}"/>
              </a:ext>
            </a:extLst>
          </p:cNvPr>
          <p:cNvSpPr txBox="1"/>
          <p:nvPr/>
        </p:nvSpPr>
        <p:spPr>
          <a:xfrm>
            <a:off x="5788914" y="3414521"/>
            <a:ext cx="27622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ФЕВ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22" name="object 23">
            <a:extLst>
              <a:ext uri="{FF2B5EF4-FFF2-40B4-BE49-F238E27FC236}">
                <a16:creationId xmlns:a16="http://schemas.microsoft.com/office/drawing/2014/main" id="{9CC98FCE-4A10-37F1-4818-C25847FB2C5D}"/>
              </a:ext>
            </a:extLst>
          </p:cNvPr>
          <p:cNvGrpSpPr/>
          <p:nvPr/>
        </p:nvGrpSpPr>
        <p:grpSpPr>
          <a:xfrm>
            <a:off x="4809744" y="3276574"/>
            <a:ext cx="885825" cy="455930"/>
            <a:chOff x="4809744" y="3276574"/>
            <a:chExt cx="885825" cy="455930"/>
          </a:xfrm>
        </p:grpSpPr>
        <p:pic>
          <p:nvPicPr>
            <p:cNvPr id="23" name="object 24">
              <a:extLst>
                <a:ext uri="{FF2B5EF4-FFF2-40B4-BE49-F238E27FC236}">
                  <a16:creationId xmlns:a16="http://schemas.microsoft.com/office/drawing/2014/main" id="{956DF4CC-5E21-0227-756B-788535AA3B70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9744" y="3276574"/>
              <a:ext cx="885228" cy="455447"/>
            </a:xfrm>
            <a:prstGeom prst="rect">
              <a:avLst/>
            </a:prstGeom>
          </p:spPr>
        </p:pic>
        <p:pic>
          <p:nvPicPr>
            <p:cNvPr id="24" name="object 25">
              <a:extLst>
                <a:ext uri="{FF2B5EF4-FFF2-40B4-BE49-F238E27FC236}">
                  <a16:creationId xmlns:a16="http://schemas.microsoft.com/office/drawing/2014/main" id="{17A6D85E-2C00-5656-495C-90DAB2D17D0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07864" y="3361905"/>
              <a:ext cx="467715" cy="330492"/>
            </a:xfrm>
            <a:prstGeom prst="rect">
              <a:avLst/>
            </a:prstGeom>
          </p:spPr>
        </p:pic>
        <p:sp>
          <p:nvSpPr>
            <p:cNvPr id="25" name="object 26">
              <a:extLst>
                <a:ext uri="{FF2B5EF4-FFF2-40B4-BE49-F238E27FC236}">
                  <a16:creationId xmlns:a16="http://schemas.microsoft.com/office/drawing/2014/main" id="{CEF04692-64CF-B83E-4850-AF1E753CBE0F}"/>
                </a:ext>
              </a:extLst>
            </p:cNvPr>
            <p:cNvSpPr/>
            <p:nvPr/>
          </p:nvSpPr>
          <p:spPr>
            <a:xfrm>
              <a:off x="4834128" y="3310127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60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6EA8D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6" name="object 27">
            <a:extLst>
              <a:ext uri="{FF2B5EF4-FFF2-40B4-BE49-F238E27FC236}">
                <a16:creationId xmlns:a16="http://schemas.microsoft.com/office/drawing/2014/main" id="{24B98584-6C0C-4ACB-1F3F-3F8F2B4A93C2}"/>
              </a:ext>
            </a:extLst>
          </p:cNvPr>
          <p:cNvSpPr txBox="1"/>
          <p:nvPr/>
        </p:nvSpPr>
        <p:spPr>
          <a:xfrm>
            <a:off x="5096636" y="3414521"/>
            <a:ext cx="27876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ЯНВ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27" name="object 28">
            <a:extLst>
              <a:ext uri="{FF2B5EF4-FFF2-40B4-BE49-F238E27FC236}">
                <a16:creationId xmlns:a16="http://schemas.microsoft.com/office/drawing/2014/main" id="{3075E52B-2279-3A8A-CF16-F31250E4683E}"/>
              </a:ext>
            </a:extLst>
          </p:cNvPr>
          <p:cNvGrpSpPr/>
          <p:nvPr/>
        </p:nvGrpSpPr>
        <p:grpSpPr>
          <a:xfrm>
            <a:off x="0" y="2757678"/>
            <a:ext cx="7373620" cy="1473498"/>
            <a:chOff x="0" y="2731853"/>
            <a:chExt cx="7373620" cy="1473498"/>
          </a:xfrm>
        </p:grpSpPr>
        <p:pic>
          <p:nvPicPr>
            <p:cNvPr id="28" name="object 29">
              <a:extLst>
                <a:ext uri="{FF2B5EF4-FFF2-40B4-BE49-F238E27FC236}">
                  <a16:creationId xmlns:a16="http://schemas.microsoft.com/office/drawing/2014/main" id="{8D95125D-433E-25E7-FD46-581578DCB628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3264726"/>
              <a:ext cx="665567" cy="436470"/>
            </a:xfrm>
            <a:prstGeom prst="rect">
              <a:avLst/>
            </a:prstGeom>
          </p:spPr>
        </p:pic>
        <p:sp>
          <p:nvSpPr>
            <p:cNvPr id="29" name="object 30">
              <a:extLst>
                <a:ext uri="{FF2B5EF4-FFF2-40B4-BE49-F238E27FC236}">
                  <a16:creationId xmlns:a16="http://schemas.microsoft.com/office/drawing/2014/main" id="{EBDC8D27-3175-F2BB-0D24-598810B7B267}"/>
                </a:ext>
              </a:extLst>
            </p:cNvPr>
            <p:cNvSpPr/>
            <p:nvPr/>
          </p:nvSpPr>
          <p:spPr>
            <a:xfrm>
              <a:off x="0" y="2731853"/>
              <a:ext cx="7373620" cy="1473498"/>
            </a:xfrm>
            <a:custGeom>
              <a:avLst/>
              <a:gdLst/>
              <a:ahLst/>
              <a:cxnLst/>
              <a:rect l="l" t="t" r="r" b="b"/>
              <a:pathLst>
                <a:path w="7373620" h="1425575">
                  <a:moveTo>
                    <a:pt x="637032" y="705612"/>
                  </a:moveTo>
                  <a:lnTo>
                    <a:pt x="511098" y="509016"/>
                  </a:lnTo>
                  <a:lnTo>
                    <a:pt x="0" y="509016"/>
                  </a:lnTo>
                  <a:lnTo>
                    <a:pt x="0" y="902208"/>
                  </a:lnTo>
                  <a:lnTo>
                    <a:pt x="511098" y="902208"/>
                  </a:lnTo>
                  <a:lnTo>
                    <a:pt x="637032" y="705612"/>
                  </a:lnTo>
                  <a:close/>
                </a:path>
                <a:path w="7373620" h="1425575">
                  <a:moveTo>
                    <a:pt x="1478280" y="879348"/>
                  </a:moveTo>
                  <a:lnTo>
                    <a:pt x="1475282" y="864501"/>
                  </a:lnTo>
                  <a:lnTo>
                    <a:pt x="1467129" y="852398"/>
                  </a:lnTo>
                  <a:lnTo>
                    <a:pt x="1455026" y="844245"/>
                  </a:lnTo>
                  <a:lnTo>
                    <a:pt x="1440180" y="841248"/>
                  </a:lnTo>
                  <a:lnTo>
                    <a:pt x="1425321" y="844245"/>
                  </a:lnTo>
                  <a:lnTo>
                    <a:pt x="1413217" y="852398"/>
                  </a:lnTo>
                  <a:lnTo>
                    <a:pt x="1405064" y="864501"/>
                  </a:lnTo>
                  <a:lnTo>
                    <a:pt x="1402080" y="879348"/>
                  </a:lnTo>
                  <a:lnTo>
                    <a:pt x="1405064" y="894207"/>
                  </a:lnTo>
                  <a:lnTo>
                    <a:pt x="1413217" y="906310"/>
                  </a:lnTo>
                  <a:lnTo>
                    <a:pt x="1425321" y="914463"/>
                  </a:lnTo>
                  <a:lnTo>
                    <a:pt x="1433830" y="916178"/>
                  </a:lnTo>
                  <a:lnTo>
                    <a:pt x="1433830" y="1341132"/>
                  </a:lnTo>
                  <a:lnTo>
                    <a:pt x="1425321" y="1342847"/>
                  </a:lnTo>
                  <a:lnTo>
                    <a:pt x="1413217" y="1351013"/>
                  </a:lnTo>
                  <a:lnTo>
                    <a:pt x="1405064" y="1363129"/>
                  </a:lnTo>
                  <a:lnTo>
                    <a:pt x="1402080" y="1377950"/>
                  </a:lnTo>
                  <a:lnTo>
                    <a:pt x="1405064" y="1392783"/>
                  </a:lnTo>
                  <a:lnTo>
                    <a:pt x="1413217" y="1404899"/>
                  </a:lnTo>
                  <a:lnTo>
                    <a:pt x="1425321" y="1413065"/>
                  </a:lnTo>
                  <a:lnTo>
                    <a:pt x="1440180" y="1416050"/>
                  </a:lnTo>
                  <a:lnTo>
                    <a:pt x="1455026" y="1413065"/>
                  </a:lnTo>
                  <a:lnTo>
                    <a:pt x="1467129" y="1404899"/>
                  </a:lnTo>
                  <a:lnTo>
                    <a:pt x="1475282" y="1392783"/>
                  </a:lnTo>
                  <a:lnTo>
                    <a:pt x="1478280" y="1377950"/>
                  </a:lnTo>
                  <a:lnTo>
                    <a:pt x="1475282" y="1363129"/>
                  </a:lnTo>
                  <a:lnTo>
                    <a:pt x="1467129" y="1351013"/>
                  </a:lnTo>
                  <a:lnTo>
                    <a:pt x="1455026" y="1342847"/>
                  </a:lnTo>
                  <a:lnTo>
                    <a:pt x="1446530" y="1341132"/>
                  </a:lnTo>
                  <a:lnTo>
                    <a:pt x="1446530" y="1339850"/>
                  </a:lnTo>
                  <a:lnTo>
                    <a:pt x="1446530" y="917448"/>
                  </a:lnTo>
                  <a:lnTo>
                    <a:pt x="1446530" y="916178"/>
                  </a:lnTo>
                  <a:lnTo>
                    <a:pt x="1455026" y="914463"/>
                  </a:lnTo>
                  <a:lnTo>
                    <a:pt x="1467129" y="906310"/>
                  </a:lnTo>
                  <a:lnTo>
                    <a:pt x="1475282" y="894207"/>
                  </a:lnTo>
                  <a:lnTo>
                    <a:pt x="1478280" y="879348"/>
                  </a:lnTo>
                  <a:close/>
                </a:path>
                <a:path w="7373620" h="1425575">
                  <a:moveTo>
                    <a:pt x="2130552" y="38100"/>
                  </a:moveTo>
                  <a:lnTo>
                    <a:pt x="2127554" y="23253"/>
                  </a:lnTo>
                  <a:lnTo>
                    <a:pt x="2119401" y="11150"/>
                  </a:lnTo>
                  <a:lnTo>
                    <a:pt x="2107298" y="2997"/>
                  </a:lnTo>
                  <a:lnTo>
                    <a:pt x="2092452" y="0"/>
                  </a:lnTo>
                  <a:lnTo>
                    <a:pt x="2077593" y="2997"/>
                  </a:lnTo>
                  <a:lnTo>
                    <a:pt x="2065489" y="11150"/>
                  </a:lnTo>
                  <a:lnTo>
                    <a:pt x="2057336" y="23253"/>
                  </a:lnTo>
                  <a:lnTo>
                    <a:pt x="2054352" y="38100"/>
                  </a:lnTo>
                  <a:lnTo>
                    <a:pt x="2057336" y="52959"/>
                  </a:lnTo>
                  <a:lnTo>
                    <a:pt x="2065489" y="65062"/>
                  </a:lnTo>
                  <a:lnTo>
                    <a:pt x="2077593" y="73215"/>
                  </a:lnTo>
                  <a:lnTo>
                    <a:pt x="2086102" y="74930"/>
                  </a:lnTo>
                  <a:lnTo>
                    <a:pt x="2086102" y="499884"/>
                  </a:lnTo>
                  <a:lnTo>
                    <a:pt x="2077593" y="501599"/>
                  </a:lnTo>
                  <a:lnTo>
                    <a:pt x="2065489" y="509752"/>
                  </a:lnTo>
                  <a:lnTo>
                    <a:pt x="2057336" y="521855"/>
                  </a:lnTo>
                  <a:lnTo>
                    <a:pt x="2054352" y="536702"/>
                  </a:lnTo>
                  <a:lnTo>
                    <a:pt x="2057336" y="551561"/>
                  </a:lnTo>
                  <a:lnTo>
                    <a:pt x="2065489" y="563664"/>
                  </a:lnTo>
                  <a:lnTo>
                    <a:pt x="2077593" y="571817"/>
                  </a:lnTo>
                  <a:lnTo>
                    <a:pt x="2092452" y="574802"/>
                  </a:lnTo>
                  <a:lnTo>
                    <a:pt x="2107298" y="571817"/>
                  </a:lnTo>
                  <a:lnTo>
                    <a:pt x="2119401" y="563664"/>
                  </a:lnTo>
                  <a:lnTo>
                    <a:pt x="2127554" y="551561"/>
                  </a:lnTo>
                  <a:lnTo>
                    <a:pt x="2130552" y="536702"/>
                  </a:lnTo>
                  <a:lnTo>
                    <a:pt x="2127554" y="521855"/>
                  </a:lnTo>
                  <a:lnTo>
                    <a:pt x="2119401" y="509752"/>
                  </a:lnTo>
                  <a:lnTo>
                    <a:pt x="2107298" y="501599"/>
                  </a:lnTo>
                  <a:lnTo>
                    <a:pt x="2098802" y="499884"/>
                  </a:lnTo>
                  <a:lnTo>
                    <a:pt x="2098802" y="498602"/>
                  </a:lnTo>
                  <a:lnTo>
                    <a:pt x="2098802" y="76200"/>
                  </a:lnTo>
                  <a:lnTo>
                    <a:pt x="2098802" y="74930"/>
                  </a:lnTo>
                  <a:lnTo>
                    <a:pt x="2107298" y="73215"/>
                  </a:lnTo>
                  <a:lnTo>
                    <a:pt x="2119401" y="65062"/>
                  </a:lnTo>
                  <a:lnTo>
                    <a:pt x="2127554" y="52959"/>
                  </a:lnTo>
                  <a:lnTo>
                    <a:pt x="2130552" y="38100"/>
                  </a:lnTo>
                  <a:close/>
                </a:path>
                <a:path w="7373620" h="1425575">
                  <a:moveTo>
                    <a:pt x="3450336" y="38100"/>
                  </a:moveTo>
                  <a:lnTo>
                    <a:pt x="3447338" y="23253"/>
                  </a:lnTo>
                  <a:lnTo>
                    <a:pt x="3439185" y="11150"/>
                  </a:lnTo>
                  <a:lnTo>
                    <a:pt x="3427082" y="2997"/>
                  </a:lnTo>
                  <a:lnTo>
                    <a:pt x="3412236" y="0"/>
                  </a:lnTo>
                  <a:lnTo>
                    <a:pt x="3397377" y="2997"/>
                  </a:lnTo>
                  <a:lnTo>
                    <a:pt x="3385274" y="11150"/>
                  </a:lnTo>
                  <a:lnTo>
                    <a:pt x="3377120" y="23253"/>
                  </a:lnTo>
                  <a:lnTo>
                    <a:pt x="3374136" y="38100"/>
                  </a:lnTo>
                  <a:lnTo>
                    <a:pt x="3377120" y="52959"/>
                  </a:lnTo>
                  <a:lnTo>
                    <a:pt x="3385274" y="65062"/>
                  </a:lnTo>
                  <a:lnTo>
                    <a:pt x="3397377" y="73215"/>
                  </a:lnTo>
                  <a:lnTo>
                    <a:pt x="3405886" y="74930"/>
                  </a:lnTo>
                  <a:lnTo>
                    <a:pt x="3405886" y="499884"/>
                  </a:lnTo>
                  <a:lnTo>
                    <a:pt x="3397377" y="501599"/>
                  </a:lnTo>
                  <a:lnTo>
                    <a:pt x="3385274" y="509752"/>
                  </a:lnTo>
                  <a:lnTo>
                    <a:pt x="3377120" y="521855"/>
                  </a:lnTo>
                  <a:lnTo>
                    <a:pt x="3374136" y="536702"/>
                  </a:lnTo>
                  <a:lnTo>
                    <a:pt x="3377120" y="551561"/>
                  </a:lnTo>
                  <a:lnTo>
                    <a:pt x="3385274" y="563664"/>
                  </a:lnTo>
                  <a:lnTo>
                    <a:pt x="3397377" y="571817"/>
                  </a:lnTo>
                  <a:lnTo>
                    <a:pt x="3412236" y="574802"/>
                  </a:lnTo>
                  <a:lnTo>
                    <a:pt x="3427082" y="571817"/>
                  </a:lnTo>
                  <a:lnTo>
                    <a:pt x="3439185" y="563664"/>
                  </a:lnTo>
                  <a:lnTo>
                    <a:pt x="3447338" y="551561"/>
                  </a:lnTo>
                  <a:lnTo>
                    <a:pt x="3450336" y="536702"/>
                  </a:lnTo>
                  <a:lnTo>
                    <a:pt x="3447338" y="521855"/>
                  </a:lnTo>
                  <a:lnTo>
                    <a:pt x="3439185" y="509752"/>
                  </a:lnTo>
                  <a:lnTo>
                    <a:pt x="3427082" y="501599"/>
                  </a:lnTo>
                  <a:lnTo>
                    <a:pt x="3418586" y="499884"/>
                  </a:lnTo>
                  <a:lnTo>
                    <a:pt x="3418586" y="498602"/>
                  </a:lnTo>
                  <a:lnTo>
                    <a:pt x="3418586" y="76200"/>
                  </a:lnTo>
                  <a:lnTo>
                    <a:pt x="3418586" y="74930"/>
                  </a:lnTo>
                  <a:lnTo>
                    <a:pt x="3427082" y="73215"/>
                  </a:lnTo>
                  <a:lnTo>
                    <a:pt x="3439185" y="65062"/>
                  </a:lnTo>
                  <a:lnTo>
                    <a:pt x="3447338" y="52959"/>
                  </a:lnTo>
                  <a:lnTo>
                    <a:pt x="3450336" y="38100"/>
                  </a:lnTo>
                  <a:close/>
                </a:path>
                <a:path w="7373620" h="1425575">
                  <a:moveTo>
                    <a:pt x="4364736" y="882396"/>
                  </a:moveTo>
                  <a:lnTo>
                    <a:pt x="4361739" y="867549"/>
                  </a:lnTo>
                  <a:lnTo>
                    <a:pt x="4353585" y="855446"/>
                  </a:lnTo>
                  <a:lnTo>
                    <a:pt x="4341482" y="847293"/>
                  </a:lnTo>
                  <a:lnTo>
                    <a:pt x="4326636" y="844296"/>
                  </a:lnTo>
                  <a:lnTo>
                    <a:pt x="4311777" y="847293"/>
                  </a:lnTo>
                  <a:lnTo>
                    <a:pt x="4299674" y="855446"/>
                  </a:lnTo>
                  <a:lnTo>
                    <a:pt x="4291520" y="867549"/>
                  </a:lnTo>
                  <a:lnTo>
                    <a:pt x="4288536" y="882396"/>
                  </a:lnTo>
                  <a:lnTo>
                    <a:pt x="4291520" y="897255"/>
                  </a:lnTo>
                  <a:lnTo>
                    <a:pt x="4299674" y="909358"/>
                  </a:lnTo>
                  <a:lnTo>
                    <a:pt x="4311777" y="917511"/>
                  </a:lnTo>
                  <a:lnTo>
                    <a:pt x="4320286" y="919226"/>
                  </a:lnTo>
                  <a:lnTo>
                    <a:pt x="4320286" y="1344180"/>
                  </a:lnTo>
                  <a:lnTo>
                    <a:pt x="4311777" y="1345895"/>
                  </a:lnTo>
                  <a:lnTo>
                    <a:pt x="4299674" y="1354061"/>
                  </a:lnTo>
                  <a:lnTo>
                    <a:pt x="4291520" y="1366177"/>
                  </a:lnTo>
                  <a:lnTo>
                    <a:pt x="4288536" y="1380998"/>
                  </a:lnTo>
                  <a:lnTo>
                    <a:pt x="4291520" y="1395831"/>
                  </a:lnTo>
                  <a:lnTo>
                    <a:pt x="4299674" y="1407947"/>
                  </a:lnTo>
                  <a:lnTo>
                    <a:pt x="4311777" y="1416113"/>
                  </a:lnTo>
                  <a:lnTo>
                    <a:pt x="4326636" y="1419098"/>
                  </a:lnTo>
                  <a:lnTo>
                    <a:pt x="4341482" y="1416113"/>
                  </a:lnTo>
                  <a:lnTo>
                    <a:pt x="4353585" y="1407947"/>
                  </a:lnTo>
                  <a:lnTo>
                    <a:pt x="4361739" y="1395831"/>
                  </a:lnTo>
                  <a:lnTo>
                    <a:pt x="4364736" y="1380998"/>
                  </a:lnTo>
                  <a:lnTo>
                    <a:pt x="4361739" y="1366177"/>
                  </a:lnTo>
                  <a:lnTo>
                    <a:pt x="4353585" y="1354061"/>
                  </a:lnTo>
                  <a:lnTo>
                    <a:pt x="4341482" y="1345895"/>
                  </a:lnTo>
                  <a:lnTo>
                    <a:pt x="4332986" y="1344180"/>
                  </a:lnTo>
                  <a:lnTo>
                    <a:pt x="4332986" y="1342898"/>
                  </a:lnTo>
                  <a:lnTo>
                    <a:pt x="4332986" y="920496"/>
                  </a:lnTo>
                  <a:lnTo>
                    <a:pt x="4332986" y="919226"/>
                  </a:lnTo>
                  <a:lnTo>
                    <a:pt x="4326636" y="920496"/>
                  </a:lnTo>
                  <a:lnTo>
                    <a:pt x="4332973" y="919226"/>
                  </a:lnTo>
                  <a:lnTo>
                    <a:pt x="4332986" y="882396"/>
                  </a:lnTo>
                  <a:lnTo>
                    <a:pt x="4332986" y="919226"/>
                  </a:lnTo>
                  <a:lnTo>
                    <a:pt x="4341482" y="917511"/>
                  </a:lnTo>
                  <a:lnTo>
                    <a:pt x="4353585" y="909358"/>
                  </a:lnTo>
                  <a:lnTo>
                    <a:pt x="4361739" y="897255"/>
                  </a:lnTo>
                  <a:lnTo>
                    <a:pt x="4364736" y="882396"/>
                  </a:lnTo>
                  <a:close/>
                </a:path>
                <a:path w="7373620" h="1425575">
                  <a:moveTo>
                    <a:pt x="6214872" y="888492"/>
                  </a:moveTo>
                  <a:lnTo>
                    <a:pt x="6211875" y="873645"/>
                  </a:lnTo>
                  <a:lnTo>
                    <a:pt x="6203721" y="861542"/>
                  </a:lnTo>
                  <a:lnTo>
                    <a:pt x="6191618" y="853389"/>
                  </a:lnTo>
                  <a:lnTo>
                    <a:pt x="6176772" y="850392"/>
                  </a:lnTo>
                  <a:lnTo>
                    <a:pt x="6161913" y="853389"/>
                  </a:lnTo>
                  <a:lnTo>
                    <a:pt x="6149810" y="861542"/>
                  </a:lnTo>
                  <a:lnTo>
                    <a:pt x="6141656" y="873645"/>
                  </a:lnTo>
                  <a:lnTo>
                    <a:pt x="6138672" y="888492"/>
                  </a:lnTo>
                  <a:lnTo>
                    <a:pt x="6141656" y="903351"/>
                  </a:lnTo>
                  <a:lnTo>
                    <a:pt x="6149810" y="915454"/>
                  </a:lnTo>
                  <a:lnTo>
                    <a:pt x="6161913" y="923607"/>
                  </a:lnTo>
                  <a:lnTo>
                    <a:pt x="6170422" y="925322"/>
                  </a:lnTo>
                  <a:lnTo>
                    <a:pt x="6170422" y="1350276"/>
                  </a:lnTo>
                  <a:lnTo>
                    <a:pt x="6161913" y="1351991"/>
                  </a:lnTo>
                  <a:lnTo>
                    <a:pt x="6149810" y="1360157"/>
                  </a:lnTo>
                  <a:lnTo>
                    <a:pt x="6141656" y="1372273"/>
                  </a:lnTo>
                  <a:lnTo>
                    <a:pt x="6138672" y="1387094"/>
                  </a:lnTo>
                  <a:lnTo>
                    <a:pt x="6141656" y="1401927"/>
                  </a:lnTo>
                  <a:lnTo>
                    <a:pt x="6149810" y="1414043"/>
                  </a:lnTo>
                  <a:lnTo>
                    <a:pt x="6161913" y="1422209"/>
                  </a:lnTo>
                  <a:lnTo>
                    <a:pt x="6176772" y="1425194"/>
                  </a:lnTo>
                  <a:lnTo>
                    <a:pt x="6191618" y="1422209"/>
                  </a:lnTo>
                  <a:lnTo>
                    <a:pt x="6203721" y="1414043"/>
                  </a:lnTo>
                  <a:lnTo>
                    <a:pt x="6211875" y="1401927"/>
                  </a:lnTo>
                  <a:lnTo>
                    <a:pt x="6214872" y="1387094"/>
                  </a:lnTo>
                  <a:lnTo>
                    <a:pt x="6211875" y="1372273"/>
                  </a:lnTo>
                  <a:lnTo>
                    <a:pt x="6203721" y="1360157"/>
                  </a:lnTo>
                  <a:lnTo>
                    <a:pt x="6191618" y="1351991"/>
                  </a:lnTo>
                  <a:lnTo>
                    <a:pt x="6183122" y="1350276"/>
                  </a:lnTo>
                  <a:lnTo>
                    <a:pt x="6183122" y="1348994"/>
                  </a:lnTo>
                  <a:lnTo>
                    <a:pt x="6183122" y="926592"/>
                  </a:lnTo>
                  <a:lnTo>
                    <a:pt x="6183122" y="925322"/>
                  </a:lnTo>
                  <a:lnTo>
                    <a:pt x="6191618" y="923607"/>
                  </a:lnTo>
                  <a:lnTo>
                    <a:pt x="6203721" y="915454"/>
                  </a:lnTo>
                  <a:lnTo>
                    <a:pt x="6211875" y="903351"/>
                  </a:lnTo>
                  <a:lnTo>
                    <a:pt x="6214872" y="888492"/>
                  </a:lnTo>
                  <a:close/>
                </a:path>
                <a:path w="7373620" h="1425575">
                  <a:moveTo>
                    <a:pt x="7373112" y="44196"/>
                  </a:moveTo>
                  <a:lnTo>
                    <a:pt x="7370115" y="29349"/>
                  </a:lnTo>
                  <a:lnTo>
                    <a:pt x="7361961" y="17246"/>
                  </a:lnTo>
                  <a:lnTo>
                    <a:pt x="7349858" y="9093"/>
                  </a:lnTo>
                  <a:lnTo>
                    <a:pt x="7335012" y="6096"/>
                  </a:lnTo>
                  <a:lnTo>
                    <a:pt x="7320153" y="9093"/>
                  </a:lnTo>
                  <a:lnTo>
                    <a:pt x="7308050" y="17246"/>
                  </a:lnTo>
                  <a:lnTo>
                    <a:pt x="7299896" y="29349"/>
                  </a:lnTo>
                  <a:lnTo>
                    <a:pt x="7296912" y="44196"/>
                  </a:lnTo>
                  <a:lnTo>
                    <a:pt x="7299896" y="59055"/>
                  </a:lnTo>
                  <a:lnTo>
                    <a:pt x="7308050" y="71158"/>
                  </a:lnTo>
                  <a:lnTo>
                    <a:pt x="7320153" y="79311"/>
                  </a:lnTo>
                  <a:lnTo>
                    <a:pt x="7328662" y="81026"/>
                  </a:lnTo>
                  <a:lnTo>
                    <a:pt x="7328662" y="505980"/>
                  </a:lnTo>
                  <a:lnTo>
                    <a:pt x="7320153" y="507695"/>
                  </a:lnTo>
                  <a:lnTo>
                    <a:pt x="7308050" y="515848"/>
                  </a:lnTo>
                  <a:lnTo>
                    <a:pt x="7299896" y="527951"/>
                  </a:lnTo>
                  <a:lnTo>
                    <a:pt x="7296912" y="542798"/>
                  </a:lnTo>
                  <a:lnTo>
                    <a:pt x="7299896" y="557657"/>
                  </a:lnTo>
                  <a:lnTo>
                    <a:pt x="7308050" y="569760"/>
                  </a:lnTo>
                  <a:lnTo>
                    <a:pt x="7320153" y="577913"/>
                  </a:lnTo>
                  <a:lnTo>
                    <a:pt x="7335012" y="580898"/>
                  </a:lnTo>
                  <a:lnTo>
                    <a:pt x="7349858" y="577913"/>
                  </a:lnTo>
                  <a:lnTo>
                    <a:pt x="7361961" y="569760"/>
                  </a:lnTo>
                  <a:lnTo>
                    <a:pt x="7370115" y="557657"/>
                  </a:lnTo>
                  <a:lnTo>
                    <a:pt x="7373112" y="542798"/>
                  </a:lnTo>
                  <a:lnTo>
                    <a:pt x="7370115" y="527951"/>
                  </a:lnTo>
                  <a:lnTo>
                    <a:pt x="7361961" y="515848"/>
                  </a:lnTo>
                  <a:lnTo>
                    <a:pt x="7349858" y="507695"/>
                  </a:lnTo>
                  <a:lnTo>
                    <a:pt x="7341362" y="505980"/>
                  </a:lnTo>
                  <a:lnTo>
                    <a:pt x="7341362" y="504698"/>
                  </a:lnTo>
                  <a:lnTo>
                    <a:pt x="7341362" y="82296"/>
                  </a:lnTo>
                  <a:lnTo>
                    <a:pt x="7341362" y="81026"/>
                  </a:lnTo>
                  <a:lnTo>
                    <a:pt x="7349858" y="79311"/>
                  </a:lnTo>
                  <a:lnTo>
                    <a:pt x="7361961" y="71158"/>
                  </a:lnTo>
                  <a:lnTo>
                    <a:pt x="7370115" y="59055"/>
                  </a:lnTo>
                  <a:lnTo>
                    <a:pt x="7373112" y="44196"/>
                  </a:lnTo>
                  <a:close/>
                </a:path>
              </a:pathLst>
            </a:custGeom>
            <a:solidFill>
              <a:srgbClr val="CFD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object 31">
            <a:extLst>
              <a:ext uri="{FF2B5EF4-FFF2-40B4-BE49-F238E27FC236}">
                <a16:creationId xmlns:a16="http://schemas.microsoft.com/office/drawing/2014/main" id="{04AC9B85-A317-4BA2-5CB0-BA0B0EA9A0CE}"/>
              </a:ext>
            </a:extLst>
          </p:cNvPr>
          <p:cNvSpPr txBox="1"/>
          <p:nvPr/>
        </p:nvSpPr>
        <p:spPr>
          <a:xfrm>
            <a:off x="1112467" y="2188932"/>
            <a:ext cx="1530861" cy="5687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У</a:t>
            </a:r>
            <a:r>
              <a:rPr sz="900" spc="-10" dirty="0" err="1">
                <a:solidFill>
                  <a:srgbClr val="3E4246"/>
                </a:solidFill>
                <a:latin typeface="Roboto"/>
                <a:cs typeface="Roboto"/>
              </a:rPr>
              <a:t>частие</a:t>
            </a:r>
            <a:r>
              <a:rPr sz="900" spc="-45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sz="900" spc="-50" dirty="0" err="1">
                <a:solidFill>
                  <a:srgbClr val="3E4246"/>
                </a:solidFill>
                <a:latin typeface="Roboto"/>
                <a:cs typeface="Roboto"/>
              </a:rPr>
              <a:t>в</a:t>
            </a:r>
            <a:r>
              <a:rPr lang="ru-RU" sz="900" spc="-50" dirty="0">
                <a:solidFill>
                  <a:srgbClr val="3E4246"/>
                </a:solidFill>
                <a:latin typeface="Roboto"/>
                <a:cs typeface="Roboto"/>
              </a:rPr>
              <a:t> первом</a:t>
            </a: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 мероприятии</a:t>
            </a: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 «Найти себя»</a:t>
            </a:r>
            <a:r>
              <a:rPr sz="900" spc="-30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sz="900" dirty="0">
                <a:solidFill>
                  <a:srgbClr val="3E4246"/>
                </a:solidFill>
                <a:latin typeface="Roboto"/>
                <a:cs typeface="Roboto"/>
              </a:rPr>
              <a:t>от</a:t>
            </a:r>
            <a:r>
              <a:rPr sz="900" spc="20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lang="ru-RU" sz="900" spc="-25" dirty="0">
                <a:solidFill>
                  <a:srgbClr val="3E4246"/>
                </a:solidFill>
                <a:latin typeface="Roboto"/>
                <a:cs typeface="Roboto"/>
              </a:rPr>
              <a:t> ПО СК «Самоуправление вне границ»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31" name="object 32">
            <a:extLst>
              <a:ext uri="{FF2B5EF4-FFF2-40B4-BE49-F238E27FC236}">
                <a16:creationId xmlns:a16="http://schemas.microsoft.com/office/drawing/2014/main" id="{9DEBAAF7-03F5-FA8A-BB4A-AE96E6F23F7E}"/>
              </a:ext>
            </a:extLst>
          </p:cNvPr>
          <p:cNvSpPr txBox="1"/>
          <p:nvPr/>
        </p:nvSpPr>
        <p:spPr>
          <a:xfrm>
            <a:off x="2661558" y="2043856"/>
            <a:ext cx="1659663" cy="56874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О</a:t>
            </a: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ганизаци</a:t>
            </a: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я</a:t>
            </a:r>
            <a:endParaRPr sz="900" dirty="0">
              <a:latin typeface="Roboto"/>
              <a:cs typeface="Roboto"/>
            </a:endParaRPr>
          </a:p>
          <a:p>
            <a:pPr marL="12700" algn="just">
              <a:lnSpc>
                <a:spcPct val="100000"/>
              </a:lnSpc>
            </a:pPr>
            <a:r>
              <a:rPr sz="900" dirty="0">
                <a:solidFill>
                  <a:srgbClr val="3E4246"/>
                </a:solidFill>
                <a:latin typeface="Roboto"/>
                <a:cs typeface="Roboto"/>
              </a:rPr>
              <a:t>и </a:t>
            </a: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проведени</a:t>
            </a: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е проекта ПО СК «Самоуправление вне границ"</a:t>
            </a:r>
            <a:endParaRPr sz="9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«Компас»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32" name="object 33">
            <a:extLst>
              <a:ext uri="{FF2B5EF4-FFF2-40B4-BE49-F238E27FC236}">
                <a16:creationId xmlns:a16="http://schemas.microsoft.com/office/drawing/2014/main" id="{1DCF89A1-D495-4887-7390-7A79FE8E48BD}"/>
              </a:ext>
            </a:extLst>
          </p:cNvPr>
          <p:cNvSpPr txBox="1"/>
          <p:nvPr/>
        </p:nvSpPr>
        <p:spPr>
          <a:xfrm>
            <a:off x="4024629" y="4268520"/>
            <a:ext cx="1450950" cy="99642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ru-RU" sz="900" dirty="0">
                <a:solidFill>
                  <a:srgbClr val="3E4246"/>
                </a:solidFill>
                <a:latin typeface="Roboto"/>
                <a:cs typeface="Roboto"/>
              </a:rPr>
              <a:t>Начало</a:t>
            </a:r>
            <a:r>
              <a:rPr lang="ru-RU" sz="900" spc="-60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работы</a:t>
            </a:r>
            <a:r>
              <a:rPr lang="ru-RU" sz="900" spc="-30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lang="ru-RU" sz="900" spc="-50" dirty="0">
                <a:solidFill>
                  <a:srgbClr val="3E4246"/>
                </a:solidFill>
                <a:latin typeface="Roboto"/>
                <a:cs typeface="Roboto"/>
              </a:rPr>
              <a:t>в</a:t>
            </a:r>
            <a:endParaRPr lang="ru-RU" sz="900" dirty="0">
              <a:latin typeface="Roboto"/>
              <a:cs typeface="Roboto"/>
            </a:endParaRPr>
          </a:p>
          <a:p>
            <a:pPr marL="12700"/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должности руководителя департамента Внешних связей ПО СК «Самоуправление вне границ»</a:t>
            </a:r>
            <a:endParaRPr lang="ru-RU" sz="9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endParaRPr sz="900" dirty="0">
              <a:latin typeface="Roboto"/>
              <a:cs typeface="Roboto"/>
            </a:endParaRPr>
          </a:p>
        </p:txBody>
      </p:sp>
      <p:sp>
        <p:nvSpPr>
          <p:cNvPr id="33" name="object 34">
            <a:extLst>
              <a:ext uri="{FF2B5EF4-FFF2-40B4-BE49-F238E27FC236}">
                <a16:creationId xmlns:a16="http://schemas.microsoft.com/office/drawing/2014/main" id="{D6DEEADE-F094-779B-B204-82676A34F2D2}"/>
              </a:ext>
            </a:extLst>
          </p:cNvPr>
          <p:cNvSpPr txBox="1"/>
          <p:nvPr/>
        </p:nvSpPr>
        <p:spPr>
          <a:xfrm>
            <a:off x="5563614" y="4268520"/>
            <a:ext cx="1600583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900" dirty="0">
                <a:latin typeface="Roboto"/>
                <a:cs typeface="Roboto"/>
              </a:rPr>
              <a:t>Организация экскурсий в Московскую городскую Думу,, поведение круглых столов.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34" name="object 35">
            <a:extLst>
              <a:ext uri="{FF2B5EF4-FFF2-40B4-BE49-F238E27FC236}">
                <a16:creationId xmlns:a16="http://schemas.microsoft.com/office/drawing/2014/main" id="{880D9365-9EC7-CF08-6F8C-821F8111E89B}"/>
              </a:ext>
            </a:extLst>
          </p:cNvPr>
          <p:cNvSpPr txBox="1"/>
          <p:nvPr/>
        </p:nvSpPr>
        <p:spPr>
          <a:xfrm>
            <a:off x="7012051" y="1704047"/>
            <a:ext cx="2131949" cy="9836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spcBef>
                <a:spcPts val="110"/>
              </a:spcBef>
            </a:pPr>
            <a:r>
              <a:rPr lang="ru-RU" sz="900" dirty="0">
                <a:latin typeface="Roboto"/>
                <a:cs typeface="Roboto"/>
              </a:rPr>
              <a:t>Модерация конференций ПО СК «Самоуправление вне границ», посещение экспертных встреч ,организация экскурсий в Представительство Томской области, Государственную Думу РФ, Торгово-промышленную палату РФ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35" name="object 36">
            <a:extLst>
              <a:ext uri="{FF2B5EF4-FFF2-40B4-BE49-F238E27FC236}">
                <a16:creationId xmlns:a16="http://schemas.microsoft.com/office/drawing/2014/main" id="{5B3A2ED5-EFD2-1D40-7207-2EE00C1E8AAD}"/>
              </a:ext>
            </a:extLst>
          </p:cNvPr>
          <p:cNvSpPr txBox="1"/>
          <p:nvPr/>
        </p:nvSpPr>
        <p:spPr>
          <a:xfrm>
            <a:off x="470153" y="4250033"/>
            <a:ext cx="192471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Поступление</a:t>
            </a:r>
            <a:r>
              <a:rPr sz="900" spc="40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sz="900" spc="-50" dirty="0">
                <a:solidFill>
                  <a:srgbClr val="3E4246"/>
                </a:solidFill>
                <a:latin typeface="Roboto"/>
                <a:cs typeface="Roboto"/>
              </a:rPr>
              <a:t>в</a:t>
            </a: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 Финансовый университет</a:t>
            </a:r>
            <a:r>
              <a:rPr lang="ru-RU" sz="900" spc="-10" dirty="0">
                <a:solidFill>
                  <a:srgbClr val="3E4246"/>
                </a:solidFill>
                <a:latin typeface="Roboto"/>
                <a:cs typeface="Roboto"/>
              </a:rPr>
              <a:t> на кафедру «Государственное и муниципальное управление»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36" name="object 37">
            <a:extLst>
              <a:ext uri="{FF2B5EF4-FFF2-40B4-BE49-F238E27FC236}">
                <a16:creationId xmlns:a16="http://schemas.microsoft.com/office/drawing/2014/main" id="{D423EEB2-F906-A6A2-BF45-026FACAE1B57}"/>
              </a:ext>
            </a:extLst>
          </p:cNvPr>
          <p:cNvSpPr/>
          <p:nvPr/>
        </p:nvSpPr>
        <p:spPr>
          <a:xfrm>
            <a:off x="2724911" y="3621023"/>
            <a:ext cx="76200" cy="575310"/>
          </a:xfrm>
          <a:custGeom>
            <a:avLst/>
            <a:gdLst/>
            <a:ahLst/>
            <a:cxnLst/>
            <a:rect l="l" t="t" r="r" b="b"/>
            <a:pathLst>
              <a:path w="76200" h="575310">
                <a:moveTo>
                  <a:pt x="31750" y="499882"/>
                </a:moveTo>
                <a:lnTo>
                  <a:pt x="23252" y="501595"/>
                </a:lnTo>
                <a:lnTo>
                  <a:pt x="11144" y="509760"/>
                </a:lnTo>
                <a:lnTo>
                  <a:pt x="2988" y="521870"/>
                </a:lnTo>
                <a:lnTo>
                  <a:pt x="0" y="536702"/>
                </a:lnTo>
                <a:lnTo>
                  <a:pt x="2988" y="551533"/>
                </a:lnTo>
                <a:lnTo>
                  <a:pt x="11144" y="563643"/>
                </a:lnTo>
                <a:lnTo>
                  <a:pt x="23252" y="571808"/>
                </a:lnTo>
                <a:lnTo>
                  <a:pt x="38100" y="574802"/>
                </a:lnTo>
                <a:lnTo>
                  <a:pt x="52947" y="571808"/>
                </a:lnTo>
                <a:lnTo>
                  <a:pt x="65055" y="563643"/>
                </a:lnTo>
                <a:lnTo>
                  <a:pt x="73211" y="551533"/>
                </a:lnTo>
                <a:lnTo>
                  <a:pt x="76200" y="536702"/>
                </a:lnTo>
                <a:lnTo>
                  <a:pt x="31750" y="536702"/>
                </a:lnTo>
                <a:lnTo>
                  <a:pt x="31750" y="499882"/>
                </a:lnTo>
                <a:close/>
              </a:path>
              <a:path w="76200" h="575310">
                <a:moveTo>
                  <a:pt x="38100" y="498602"/>
                </a:moveTo>
                <a:lnTo>
                  <a:pt x="31750" y="499882"/>
                </a:lnTo>
                <a:lnTo>
                  <a:pt x="31750" y="536702"/>
                </a:lnTo>
                <a:lnTo>
                  <a:pt x="44450" y="536702"/>
                </a:lnTo>
                <a:lnTo>
                  <a:pt x="44450" y="499882"/>
                </a:lnTo>
                <a:lnTo>
                  <a:pt x="38100" y="498602"/>
                </a:lnTo>
                <a:close/>
              </a:path>
              <a:path w="76200" h="575310">
                <a:moveTo>
                  <a:pt x="44450" y="499882"/>
                </a:moveTo>
                <a:lnTo>
                  <a:pt x="44450" y="536702"/>
                </a:lnTo>
                <a:lnTo>
                  <a:pt x="76200" y="536702"/>
                </a:lnTo>
                <a:lnTo>
                  <a:pt x="73211" y="521870"/>
                </a:lnTo>
                <a:lnTo>
                  <a:pt x="65055" y="509760"/>
                </a:lnTo>
                <a:lnTo>
                  <a:pt x="52947" y="501595"/>
                </a:lnTo>
                <a:lnTo>
                  <a:pt x="44450" y="499882"/>
                </a:lnTo>
                <a:close/>
              </a:path>
              <a:path w="76200" h="575310">
                <a:moveTo>
                  <a:pt x="31750" y="74921"/>
                </a:moveTo>
                <a:lnTo>
                  <a:pt x="31750" y="499882"/>
                </a:lnTo>
                <a:lnTo>
                  <a:pt x="38100" y="498602"/>
                </a:lnTo>
                <a:lnTo>
                  <a:pt x="44450" y="498602"/>
                </a:lnTo>
                <a:lnTo>
                  <a:pt x="44450" y="76200"/>
                </a:lnTo>
                <a:lnTo>
                  <a:pt x="38100" y="76200"/>
                </a:lnTo>
                <a:lnTo>
                  <a:pt x="31750" y="74921"/>
                </a:lnTo>
                <a:close/>
              </a:path>
              <a:path w="76200" h="575310">
                <a:moveTo>
                  <a:pt x="44450" y="498602"/>
                </a:moveTo>
                <a:lnTo>
                  <a:pt x="38100" y="498602"/>
                </a:lnTo>
                <a:lnTo>
                  <a:pt x="44450" y="499882"/>
                </a:lnTo>
                <a:lnTo>
                  <a:pt x="44450" y="498602"/>
                </a:lnTo>
                <a:close/>
              </a:path>
              <a:path w="76200" h="575310">
                <a:moveTo>
                  <a:pt x="44450" y="38100"/>
                </a:moveTo>
                <a:lnTo>
                  <a:pt x="31750" y="38100"/>
                </a:lnTo>
                <a:lnTo>
                  <a:pt x="31750" y="74921"/>
                </a:lnTo>
                <a:lnTo>
                  <a:pt x="38100" y="76200"/>
                </a:lnTo>
                <a:lnTo>
                  <a:pt x="44450" y="74921"/>
                </a:lnTo>
                <a:lnTo>
                  <a:pt x="44450" y="38100"/>
                </a:lnTo>
                <a:close/>
              </a:path>
              <a:path w="76200" h="575310">
                <a:moveTo>
                  <a:pt x="44450" y="74921"/>
                </a:moveTo>
                <a:lnTo>
                  <a:pt x="38100" y="76200"/>
                </a:lnTo>
                <a:lnTo>
                  <a:pt x="44450" y="76200"/>
                </a:lnTo>
                <a:lnTo>
                  <a:pt x="44450" y="74921"/>
                </a:lnTo>
                <a:close/>
              </a:path>
              <a:path w="76200" h="575310">
                <a:moveTo>
                  <a:pt x="38100" y="0"/>
                </a:moveTo>
                <a:lnTo>
                  <a:pt x="23252" y="2988"/>
                </a:lnTo>
                <a:lnTo>
                  <a:pt x="11144" y="11144"/>
                </a:lnTo>
                <a:lnTo>
                  <a:pt x="2988" y="23252"/>
                </a:lnTo>
                <a:lnTo>
                  <a:pt x="0" y="38100"/>
                </a:lnTo>
                <a:lnTo>
                  <a:pt x="2988" y="52947"/>
                </a:lnTo>
                <a:lnTo>
                  <a:pt x="11144" y="65055"/>
                </a:lnTo>
                <a:lnTo>
                  <a:pt x="23252" y="73211"/>
                </a:lnTo>
                <a:lnTo>
                  <a:pt x="31750" y="74921"/>
                </a:lnTo>
                <a:lnTo>
                  <a:pt x="31750" y="38100"/>
                </a:lnTo>
                <a:lnTo>
                  <a:pt x="76200" y="38100"/>
                </a:lnTo>
                <a:lnTo>
                  <a:pt x="73211" y="23252"/>
                </a:lnTo>
                <a:lnTo>
                  <a:pt x="65055" y="11144"/>
                </a:lnTo>
                <a:lnTo>
                  <a:pt x="52947" y="2988"/>
                </a:lnTo>
                <a:lnTo>
                  <a:pt x="38100" y="0"/>
                </a:lnTo>
                <a:close/>
              </a:path>
              <a:path w="76200" h="575310">
                <a:moveTo>
                  <a:pt x="76200" y="38100"/>
                </a:moveTo>
                <a:lnTo>
                  <a:pt x="44450" y="38100"/>
                </a:lnTo>
                <a:lnTo>
                  <a:pt x="44450" y="74921"/>
                </a:lnTo>
                <a:lnTo>
                  <a:pt x="52947" y="73211"/>
                </a:lnTo>
                <a:lnTo>
                  <a:pt x="65055" y="65055"/>
                </a:lnTo>
                <a:lnTo>
                  <a:pt x="73211" y="52947"/>
                </a:lnTo>
                <a:lnTo>
                  <a:pt x="76200" y="38100"/>
                </a:lnTo>
                <a:close/>
              </a:path>
            </a:pathLst>
          </a:custGeom>
          <a:solidFill>
            <a:srgbClr val="CFD9E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8">
            <a:extLst>
              <a:ext uri="{FF2B5EF4-FFF2-40B4-BE49-F238E27FC236}">
                <a16:creationId xmlns:a16="http://schemas.microsoft.com/office/drawing/2014/main" id="{377F5E25-ECF1-7D68-EFDC-3B1AB9549360}"/>
              </a:ext>
            </a:extLst>
          </p:cNvPr>
          <p:cNvSpPr txBox="1"/>
          <p:nvPr/>
        </p:nvSpPr>
        <p:spPr>
          <a:xfrm>
            <a:off x="2589402" y="4232312"/>
            <a:ext cx="1191514" cy="429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10" dirty="0">
                <a:solidFill>
                  <a:srgbClr val="3E4246"/>
                </a:solidFill>
                <a:latin typeface="Roboto"/>
                <a:cs typeface="Roboto"/>
              </a:rPr>
              <a:t>Вступление</a:t>
            </a:r>
            <a:r>
              <a:rPr sz="900" dirty="0">
                <a:solidFill>
                  <a:srgbClr val="3E4246"/>
                </a:solidFill>
                <a:latin typeface="Roboto"/>
                <a:cs typeface="Roboto"/>
              </a:rPr>
              <a:t> в</a:t>
            </a:r>
            <a:r>
              <a:rPr sz="900" spc="15" dirty="0">
                <a:solidFill>
                  <a:srgbClr val="3E4246"/>
                </a:solidFill>
                <a:latin typeface="Roboto"/>
                <a:cs typeface="Roboto"/>
              </a:rPr>
              <a:t> </a:t>
            </a:r>
            <a:r>
              <a:rPr lang="ru-RU" sz="900" spc="-25" dirty="0">
                <a:solidFill>
                  <a:srgbClr val="3E4246"/>
                </a:solidFill>
                <a:latin typeface="Roboto"/>
                <a:cs typeface="Roboto"/>
              </a:rPr>
              <a:t>ПО СК «Самоуправление вне границ»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38" name="object 39">
            <a:extLst>
              <a:ext uri="{FF2B5EF4-FFF2-40B4-BE49-F238E27FC236}">
                <a16:creationId xmlns:a16="http://schemas.microsoft.com/office/drawing/2014/main" id="{87A96A0C-AC36-EF49-4EF7-52760623949F}"/>
              </a:ext>
            </a:extLst>
          </p:cNvPr>
          <p:cNvSpPr/>
          <p:nvPr/>
        </p:nvSpPr>
        <p:spPr>
          <a:xfrm>
            <a:off x="5306568" y="2785871"/>
            <a:ext cx="2780030" cy="1410335"/>
          </a:xfrm>
          <a:custGeom>
            <a:avLst/>
            <a:gdLst/>
            <a:ahLst/>
            <a:cxnLst/>
            <a:rect l="l" t="t" r="r" b="b"/>
            <a:pathLst>
              <a:path w="2780029" h="1410335">
                <a:moveTo>
                  <a:pt x="76200" y="38100"/>
                </a:moveTo>
                <a:lnTo>
                  <a:pt x="73202" y="23253"/>
                </a:lnTo>
                <a:lnTo>
                  <a:pt x="65049" y="11150"/>
                </a:lnTo>
                <a:lnTo>
                  <a:pt x="52946" y="2997"/>
                </a:lnTo>
                <a:lnTo>
                  <a:pt x="38100" y="0"/>
                </a:lnTo>
                <a:lnTo>
                  <a:pt x="23241" y="2997"/>
                </a:lnTo>
                <a:lnTo>
                  <a:pt x="11137" y="11150"/>
                </a:lnTo>
                <a:lnTo>
                  <a:pt x="2984" y="23253"/>
                </a:lnTo>
                <a:lnTo>
                  <a:pt x="0" y="38100"/>
                </a:lnTo>
                <a:lnTo>
                  <a:pt x="2984" y="52959"/>
                </a:lnTo>
                <a:lnTo>
                  <a:pt x="11137" y="65062"/>
                </a:lnTo>
                <a:lnTo>
                  <a:pt x="23241" y="73215"/>
                </a:lnTo>
                <a:lnTo>
                  <a:pt x="31750" y="74930"/>
                </a:lnTo>
                <a:lnTo>
                  <a:pt x="31750" y="499884"/>
                </a:lnTo>
                <a:lnTo>
                  <a:pt x="23241" y="501599"/>
                </a:lnTo>
                <a:lnTo>
                  <a:pt x="11137" y="509752"/>
                </a:lnTo>
                <a:lnTo>
                  <a:pt x="2984" y="521855"/>
                </a:lnTo>
                <a:lnTo>
                  <a:pt x="0" y="536702"/>
                </a:lnTo>
                <a:lnTo>
                  <a:pt x="2984" y="551561"/>
                </a:lnTo>
                <a:lnTo>
                  <a:pt x="11137" y="563664"/>
                </a:lnTo>
                <a:lnTo>
                  <a:pt x="23241" y="571817"/>
                </a:lnTo>
                <a:lnTo>
                  <a:pt x="38100" y="574802"/>
                </a:lnTo>
                <a:lnTo>
                  <a:pt x="52946" y="571817"/>
                </a:lnTo>
                <a:lnTo>
                  <a:pt x="65049" y="563664"/>
                </a:lnTo>
                <a:lnTo>
                  <a:pt x="73202" y="551561"/>
                </a:lnTo>
                <a:lnTo>
                  <a:pt x="76200" y="536702"/>
                </a:lnTo>
                <a:lnTo>
                  <a:pt x="73202" y="521855"/>
                </a:lnTo>
                <a:lnTo>
                  <a:pt x="65049" y="509752"/>
                </a:lnTo>
                <a:lnTo>
                  <a:pt x="52946" y="501599"/>
                </a:lnTo>
                <a:lnTo>
                  <a:pt x="44450" y="499884"/>
                </a:lnTo>
                <a:lnTo>
                  <a:pt x="44450" y="498602"/>
                </a:lnTo>
                <a:lnTo>
                  <a:pt x="44450" y="76200"/>
                </a:lnTo>
                <a:lnTo>
                  <a:pt x="44450" y="74930"/>
                </a:lnTo>
                <a:lnTo>
                  <a:pt x="52946" y="73215"/>
                </a:lnTo>
                <a:lnTo>
                  <a:pt x="65049" y="65062"/>
                </a:lnTo>
                <a:lnTo>
                  <a:pt x="73202" y="52959"/>
                </a:lnTo>
                <a:lnTo>
                  <a:pt x="76200" y="38100"/>
                </a:lnTo>
                <a:close/>
              </a:path>
              <a:path w="2780029" h="1410335">
                <a:moveTo>
                  <a:pt x="2779776" y="873252"/>
                </a:moveTo>
                <a:lnTo>
                  <a:pt x="2776778" y="858405"/>
                </a:lnTo>
                <a:lnTo>
                  <a:pt x="2768625" y="846302"/>
                </a:lnTo>
                <a:lnTo>
                  <a:pt x="2756522" y="838149"/>
                </a:lnTo>
                <a:lnTo>
                  <a:pt x="2741676" y="835152"/>
                </a:lnTo>
                <a:lnTo>
                  <a:pt x="2726817" y="838149"/>
                </a:lnTo>
                <a:lnTo>
                  <a:pt x="2714714" y="846302"/>
                </a:lnTo>
                <a:lnTo>
                  <a:pt x="2706560" y="858405"/>
                </a:lnTo>
                <a:lnTo>
                  <a:pt x="2703576" y="873252"/>
                </a:lnTo>
                <a:lnTo>
                  <a:pt x="2706560" y="888111"/>
                </a:lnTo>
                <a:lnTo>
                  <a:pt x="2714714" y="900214"/>
                </a:lnTo>
                <a:lnTo>
                  <a:pt x="2726817" y="908367"/>
                </a:lnTo>
                <a:lnTo>
                  <a:pt x="2735326" y="910082"/>
                </a:lnTo>
                <a:lnTo>
                  <a:pt x="2735326" y="1335036"/>
                </a:lnTo>
                <a:lnTo>
                  <a:pt x="2726817" y="1336751"/>
                </a:lnTo>
                <a:lnTo>
                  <a:pt x="2714714" y="1344917"/>
                </a:lnTo>
                <a:lnTo>
                  <a:pt x="2706560" y="1357033"/>
                </a:lnTo>
                <a:lnTo>
                  <a:pt x="2703576" y="1371854"/>
                </a:lnTo>
                <a:lnTo>
                  <a:pt x="2706560" y="1386687"/>
                </a:lnTo>
                <a:lnTo>
                  <a:pt x="2714714" y="1398803"/>
                </a:lnTo>
                <a:lnTo>
                  <a:pt x="2726817" y="1406969"/>
                </a:lnTo>
                <a:lnTo>
                  <a:pt x="2741676" y="1409954"/>
                </a:lnTo>
                <a:lnTo>
                  <a:pt x="2756522" y="1406969"/>
                </a:lnTo>
                <a:lnTo>
                  <a:pt x="2768625" y="1398803"/>
                </a:lnTo>
                <a:lnTo>
                  <a:pt x="2776778" y="1386687"/>
                </a:lnTo>
                <a:lnTo>
                  <a:pt x="2779776" y="1371854"/>
                </a:lnTo>
                <a:lnTo>
                  <a:pt x="2776778" y="1357033"/>
                </a:lnTo>
                <a:lnTo>
                  <a:pt x="2768625" y="1344917"/>
                </a:lnTo>
                <a:lnTo>
                  <a:pt x="2756522" y="1336751"/>
                </a:lnTo>
                <a:lnTo>
                  <a:pt x="2748026" y="1335036"/>
                </a:lnTo>
                <a:lnTo>
                  <a:pt x="2748026" y="1333754"/>
                </a:lnTo>
                <a:lnTo>
                  <a:pt x="2748026" y="911352"/>
                </a:lnTo>
                <a:lnTo>
                  <a:pt x="2748026" y="910082"/>
                </a:lnTo>
                <a:lnTo>
                  <a:pt x="2756522" y="908367"/>
                </a:lnTo>
                <a:lnTo>
                  <a:pt x="2768625" y="900214"/>
                </a:lnTo>
                <a:lnTo>
                  <a:pt x="2776778" y="888111"/>
                </a:lnTo>
                <a:lnTo>
                  <a:pt x="2779776" y="873252"/>
                </a:lnTo>
                <a:close/>
              </a:path>
            </a:pathLst>
          </a:custGeom>
          <a:solidFill>
            <a:srgbClr val="CFD9E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40">
            <a:extLst>
              <a:ext uri="{FF2B5EF4-FFF2-40B4-BE49-F238E27FC236}">
                <a16:creationId xmlns:a16="http://schemas.microsoft.com/office/drawing/2014/main" id="{DF46D0EA-4E85-DC1C-B5EA-F7CB00989F55}"/>
              </a:ext>
            </a:extLst>
          </p:cNvPr>
          <p:cNvSpPr txBox="1"/>
          <p:nvPr/>
        </p:nvSpPr>
        <p:spPr>
          <a:xfrm>
            <a:off x="4918329" y="2209315"/>
            <a:ext cx="94488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900" dirty="0">
                <a:solidFill>
                  <a:srgbClr val="3E4246"/>
                </a:solidFill>
                <a:latin typeface="Roboto"/>
                <a:cs typeface="Roboto"/>
              </a:rPr>
              <a:t>Участие в форумах, организация мастер-классов.</a:t>
            </a:r>
            <a:endParaRPr sz="900" dirty="0">
              <a:latin typeface="Roboto"/>
              <a:cs typeface="Roboto"/>
            </a:endParaRPr>
          </a:p>
        </p:txBody>
      </p:sp>
      <p:sp>
        <p:nvSpPr>
          <p:cNvPr id="41" name="object 42">
            <a:extLst>
              <a:ext uri="{FF2B5EF4-FFF2-40B4-BE49-F238E27FC236}">
                <a16:creationId xmlns:a16="http://schemas.microsoft.com/office/drawing/2014/main" id="{A95416EF-8583-6534-0D26-052F0DA396EC}"/>
              </a:ext>
            </a:extLst>
          </p:cNvPr>
          <p:cNvSpPr txBox="1"/>
          <p:nvPr/>
        </p:nvSpPr>
        <p:spPr>
          <a:xfrm>
            <a:off x="7816088" y="4165193"/>
            <a:ext cx="1061085" cy="7066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900" dirty="0">
                <a:latin typeface="Roboto"/>
                <a:cs typeface="Roboto"/>
              </a:rPr>
              <a:t>Получение именной стипендии за студенческие инициативы.</a:t>
            </a:r>
            <a:endParaRPr sz="900" dirty="0">
              <a:latin typeface="Roboto"/>
              <a:cs typeface="Roboto"/>
            </a:endParaRPr>
          </a:p>
        </p:txBody>
      </p:sp>
      <p:grpSp>
        <p:nvGrpSpPr>
          <p:cNvPr id="42" name="object 43">
            <a:extLst>
              <a:ext uri="{FF2B5EF4-FFF2-40B4-BE49-F238E27FC236}">
                <a16:creationId xmlns:a16="http://schemas.microsoft.com/office/drawing/2014/main" id="{9A527697-252B-CC55-7783-95A813FDD752}"/>
              </a:ext>
            </a:extLst>
          </p:cNvPr>
          <p:cNvGrpSpPr/>
          <p:nvPr/>
        </p:nvGrpSpPr>
        <p:grpSpPr>
          <a:xfrm>
            <a:off x="4209288" y="3276574"/>
            <a:ext cx="885825" cy="455930"/>
            <a:chOff x="4209288" y="3276574"/>
            <a:chExt cx="885825" cy="455930"/>
          </a:xfrm>
        </p:grpSpPr>
        <p:pic>
          <p:nvPicPr>
            <p:cNvPr id="43" name="object 44">
              <a:extLst>
                <a:ext uri="{FF2B5EF4-FFF2-40B4-BE49-F238E27FC236}">
                  <a16:creationId xmlns:a16="http://schemas.microsoft.com/office/drawing/2014/main" id="{3521559B-CB1E-7294-102A-954BB068D6DC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09288" y="3276574"/>
              <a:ext cx="885228" cy="455447"/>
            </a:xfrm>
            <a:prstGeom prst="rect">
              <a:avLst/>
            </a:prstGeom>
          </p:spPr>
        </p:pic>
        <p:pic>
          <p:nvPicPr>
            <p:cNvPr id="44" name="object 45">
              <a:extLst>
                <a:ext uri="{FF2B5EF4-FFF2-40B4-BE49-F238E27FC236}">
                  <a16:creationId xmlns:a16="http://schemas.microsoft.com/office/drawing/2014/main" id="{FB51B90B-3BE3-758F-9586-C51ECCD6862A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07408" y="3361905"/>
              <a:ext cx="467715" cy="330492"/>
            </a:xfrm>
            <a:prstGeom prst="rect">
              <a:avLst/>
            </a:prstGeom>
          </p:spPr>
        </p:pic>
        <p:sp>
          <p:nvSpPr>
            <p:cNvPr id="45" name="object 46">
              <a:extLst>
                <a:ext uri="{FF2B5EF4-FFF2-40B4-BE49-F238E27FC236}">
                  <a16:creationId xmlns:a16="http://schemas.microsoft.com/office/drawing/2014/main" id="{F953EFA8-F332-35DE-F846-B3682E801924}"/>
                </a:ext>
              </a:extLst>
            </p:cNvPr>
            <p:cNvSpPr/>
            <p:nvPr/>
          </p:nvSpPr>
          <p:spPr>
            <a:xfrm>
              <a:off x="4233672" y="3310127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60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CFD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object 47">
            <a:extLst>
              <a:ext uri="{FF2B5EF4-FFF2-40B4-BE49-F238E27FC236}">
                <a16:creationId xmlns:a16="http://schemas.microsoft.com/office/drawing/2014/main" id="{6F791CED-FFC8-46F1-B3FC-F8074416DF10}"/>
              </a:ext>
            </a:extLst>
          </p:cNvPr>
          <p:cNvSpPr txBox="1"/>
          <p:nvPr/>
        </p:nvSpPr>
        <p:spPr>
          <a:xfrm>
            <a:off x="4496561" y="3414521"/>
            <a:ext cx="27876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ДЕК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47" name="object 48">
            <a:extLst>
              <a:ext uri="{FF2B5EF4-FFF2-40B4-BE49-F238E27FC236}">
                <a16:creationId xmlns:a16="http://schemas.microsoft.com/office/drawing/2014/main" id="{AC822AAB-2B74-85A6-4E5E-0FE586EAA040}"/>
              </a:ext>
            </a:extLst>
          </p:cNvPr>
          <p:cNvGrpSpPr/>
          <p:nvPr/>
        </p:nvGrpSpPr>
        <p:grpSpPr>
          <a:xfrm>
            <a:off x="3593591" y="3276574"/>
            <a:ext cx="885825" cy="455930"/>
            <a:chOff x="3593591" y="3276574"/>
            <a:chExt cx="885825" cy="455930"/>
          </a:xfrm>
        </p:grpSpPr>
        <p:pic>
          <p:nvPicPr>
            <p:cNvPr id="48" name="object 49">
              <a:extLst>
                <a:ext uri="{FF2B5EF4-FFF2-40B4-BE49-F238E27FC236}">
                  <a16:creationId xmlns:a16="http://schemas.microsoft.com/office/drawing/2014/main" id="{29918654-2DDE-A2F9-C453-566BC2BE684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93591" y="3276574"/>
              <a:ext cx="885228" cy="455447"/>
            </a:xfrm>
            <a:prstGeom prst="rect">
              <a:avLst/>
            </a:prstGeom>
          </p:spPr>
        </p:pic>
        <p:pic>
          <p:nvPicPr>
            <p:cNvPr id="49" name="object 50">
              <a:extLst>
                <a:ext uri="{FF2B5EF4-FFF2-40B4-BE49-F238E27FC236}">
                  <a16:creationId xmlns:a16="http://schemas.microsoft.com/office/drawing/2014/main" id="{A90972B2-5C5E-B313-9E5E-C0BE68DF98F4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91711" y="3361905"/>
              <a:ext cx="476859" cy="330492"/>
            </a:xfrm>
            <a:prstGeom prst="rect">
              <a:avLst/>
            </a:prstGeom>
          </p:spPr>
        </p:pic>
        <p:sp>
          <p:nvSpPr>
            <p:cNvPr id="50" name="object 51">
              <a:extLst>
                <a:ext uri="{FF2B5EF4-FFF2-40B4-BE49-F238E27FC236}">
                  <a16:creationId xmlns:a16="http://schemas.microsoft.com/office/drawing/2014/main" id="{9A81B995-4613-6FEE-0137-78D28191FBA4}"/>
                </a:ext>
              </a:extLst>
            </p:cNvPr>
            <p:cNvSpPr/>
            <p:nvPr/>
          </p:nvSpPr>
          <p:spPr>
            <a:xfrm>
              <a:off x="3617975" y="3310127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60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CFD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1" name="object 52">
            <a:extLst>
              <a:ext uri="{FF2B5EF4-FFF2-40B4-BE49-F238E27FC236}">
                <a16:creationId xmlns:a16="http://schemas.microsoft.com/office/drawing/2014/main" id="{D22E55A6-61B2-D312-FAD6-D07B3A77C2F8}"/>
              </a:ext>
            </a:extLst>
          </p:cNvPr>
          <p:cNvSpPr txBox="1"/>
          <p:nvPr/>
        </p:nvSpPr>
        <p:spPr>
          <a:xfrm>
            <a:off x="3879596" y="3414521"/>
            <a:ext cx="28702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НОЯ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52" name="object 53">
            <a:extLst>
              <a:ext uri="{FF2B5EF4-FFF2-40B4-BE49-F238E27FC236}">
                <a16:creationId xmlns:a16="http://schemas.microsoft.com/office/drawing/2014/main" id="{26C7D174-7FFE-8B80-0580-FEF7D3103719}"/>
              </a:ext>
            </a:extLst>
          </p:cNvPr>
          <p:cNvGrpSpPr/>
          <p:nvPr/>
        </p:nvGrpSpPr>
        <p:grpSpPr>
          <a:xfrm>
            <a:off x="2910839" y="3276625"/>
            <a:ext cx="885825" cy="459105"/>
            <a:chOff x="2910839" y="3276625"/>
            <a:chExt cx="885825" cy="459105"/>
          </a:xfrm>
        </p:grpSpPr>
        <p:pic>
          <p:nvPicPr>
            <p:cNvPr id="53" name="object 54">
              <a:extLst>
                <a:ext uri="{FF2B5EF4-FFF2-40B4-BE49-F238E27FC236}">
                  <a16:creationId xmlns:a16="http://schemas.microsoft.com/office/drawing/2014/main" id="{7EE71844-5FB7-77D1-75CA-14B88C387522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0839" y="3276625"/>
              <a:ext cx="885228" cy="458571"/>
            </a:xfrm>
            <a:prstGeom prst="rect">
              <a:avLst/>
            </a:prstGeom>
          </p:spPr>
        </p:pic>
        <p:pic>
          <p:nvPicPr>
            <p:cNvPr id="54" name="object 55">
              <a:extLst>
                <a:ext uri="{FF2B5EF4-FFF2-40B4-BE49-F238E27FC236}">
                  <a16:creationId xmlns:a16="http://schemas.microsoft.com/office/drawing/2014/main" id="{F78C5FBA-E02A-A6E2-4A05-B575582CB20D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08959" y="3365042"/>
              <a:ext cx="461581" cy="327482"/>
            </a:xfrm>
            <a:prstGeom prst="rect">
              <a:avLst/>
            </a:prstGeom>
          </p:spPr>
        </p:pic>
        <p:sp>
          <p:nvSpPr>
            <p:cNvPr id="55" name="object 56">
              <a:extLst>
                <a:ext uri="{FF2B5EF4-FFF2-40B4-BE49-F238E27FC236}">
                  <a16:creationId xmlns:a16="http://schemas.microsoft.com/office/drawing/2014/main" id="{F820473C-B8BF-A8C7-4E46-264E58D6CC6E}"/>
                </a:ext>
              </a:extLst>
            </p:cNvPr>
            <p:cNvSpPr/>
            <p:nvPr/>
          </p:nvSpPr>
          <p:spPr>
            <a:xfrm>
              <a:off x="2935223" y="3310127"/>
              <a:ext cx="822960" cy="396240"/>
            </a:xfrm>
            <a:custGeom>
              <a:avLst/>
              <a:gdLst/>
              <a:ahLst/>
              <a:cxnLst/>
              <a:rect l="l" t="t" r="r" b="b"/>
              <a:pathLst>
                <a:path w="822960" h="396239">
                  <a:moveTo>
                    <a:pt x="696087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696087" y="396240"/>
                  </a:lnTo>
                  <a:lnTo>
                    <a:pt x="822960" y="198120"/>
                  </a:lnTo>
                  <a:lnTo>
                    <a:pt x="696087" y="0"/>
                  </a:lnTo>
                  <a:close/>
                </a:path>
              </a:pathLst>
            </a:custGeom>
            <a:solidFill>
              <a:srgbClr val="CFD9E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6" name="object 57">
            <a:extLst>
              <a:ext uri="{FF2B5EF4-FFF2-40B4-BE49-F238E27FC236}">
                <a16:creationId xmlns:a16="http://schemas.microsoft.com/office/drawing/2014/main" id="{8A59DCE5-1E73-C101-E440-0E162A659698}"/>
              </a:ext>
            </a:extLst>
          </p:cNvPr>
          <p:cNvSpPr txBox="1"/>
          <p:nvPr/>
        </p:nvSpPr>
        <p:spPr>
          <a:xfrm>
            <a:off x="3197098" y="3415106"/>
            <a:ext cx="27305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ОКТ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57" name="object 58">
            <a:extLst>
              <a:ext uri="{FF2B5EF4-FFF2-40B4-BE49-F238E27FC236}">
                <a16:creationId xmlns:a16="http://schemas.microsoft.com/office/drawing/2014/main" id="{F4F42321-3312-6585-8ABF-852FBCA1F933}"/>
              </a:ext>
            </a:extLst>
          </p:cNvPr>
          <p:cNvGrpSpPr/>
          <p:nvPr/>
        </p:nvGrpSpPr>
        <p:grpSpPr>
          <a:xfrm>
            <a:off x="2218944" y="3276574"/>
            <a:ext cx="885825" cy="455930"/>
            <a:chOff x="2218944" y="3276574"/>
            <a:chExt cx="885825" cy="455930"/>
          </a:xfrm>
        </p:grpSpPr>
        <p:pic>
          <p:nvPicPr>
            <p:cNvPr id="58" name="object 59">
              <a:extLst>
                <a:ext uri="{FF2B5EF4-FFF2-40B4-BE49-F238E27FC236}">
                  <a16:creationId xmlns:a16="http://schemas.microsoft.com/office/drawing/2014/main" id="{751E1F3A-9410-C958-CCB4-DB7688673BF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18944" y="3276574"/>
              <a:ext cx="885228" cy="455447"/>
            </a:xfrm>
            <a:prstGeom prst="rect">
              <a:avLst/>
            </a:prstGeom>
          </p:spPr>
        </p:pic>
        <p:pic>
          <p:nvPicPr>
            <p:cNvPr id="59" name="object 60">
              <a:extLst>
                <a:ext uri="{FF2B5EF4-FFF2-40B4-BE49-F238E27FC236}">
                  <a16:creationId xmlns:a16="http://schemas.microsoft.com/office/drawing/2014/main" id="{D33BDAED-1F8A-31A2-FBDD-49BF2282BF24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17064" y="3361905"/>
              <a:ext cx="461581" cy="330492"/>
            </a:xfrm>
            <a:prstGeom prst="rect">
              <a:avLst/>
            </a:prstGeom>
          </p:spPr>
        </p:pic>
        <p:sp>
          <p:nvSpPr>
            <p:cNvPr id="60" name="object 61">
              <a:extLst>
                <a:ext uri="{FF2B5EF4-FFF2-40B4-BE49-F238E27FC236}">
                  <a16:creationId xmlns:a16="http://schemas.microsoft.com/office/drawing/2014/main" id="{D8D25342-72AC-3982-D801-08A8D8653E1C}"/>
                </a:ext>
              </a:extLst>
            </p:cNvPr>
            <p:cNvSpPr/>
            <p:nvPr/>
          </p:nvSpPr>
          <p:spPr>
            <a:xfrm>
              <a:off x="2243328" y="3310127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60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9FC5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61" name="object 62">
            <a:extLst>
              <a:ext uri="{FF2B5EF4-FFF2-40B4-BE49-F238E27FC236}">
                <a16:creationId xmlns:a16="http://schemas.microsoft.com/office/drawing/2014/main" id="{D95465E2-62C5-753C-7DD6-42DA52C00D50}"/>
              </a:ext>
            </a:extLst>
          </p:cNvPr>
          <p:cNvSpPr txBox="1"/>
          <p:nvPr/>
        </p:nvSpPr>
        <p:spPr>
          <a:xfrm>
            <a:off x="2506472" y="3414521"/>
            <a:ext cx="27241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СЕН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62" name="object 63">
            <a:extLst>
              <a:ext uri="{FF2B5EF4-FFF2-40B4-BE49-F238E27FC236}">
                <a16:creationId xmlns:a16="http://schemas.microsoft.com/office/drawing/2014/main" id="{59DB4D29-9A42-56B6-AA81-A496352CDC0C}"/>
              </a:ext>
            </a:extLst>
          </p:cNvPr>
          <p:cNvGrpSpPr/>
          <p:nvPr/>
        </p:nvGrpSpPr>
        <p:grpSpPr>
          <a:xfrm>
            <a:off x="1551432" y="3270478"/>
            <a:ext cx="885825" cy="455930"/>
            <a:chOff x="1551432" y="3270478"/>
            <a:chExt cx="885825" cy="455930"/>
          </a:xfrm>
        </p:grpSpPr>
        <p:pic>
          <p:nvPicPr>
            <p:cNvPr id="63" name="object 64">
              <a:extLst>
                <a:ext uri="{FF2B5EF4-FFF2-40B4-BE49-F238E27FC236}">
                  <a16:creationId xmlns:a16="http://schemas.microsoft.com/office/drawing/2014/main" id="{9CD147E1-3BE2-4D9B-7C29-FE885344253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1432" y="3270478"/>
              <a:ext cx="885228" cy="455447"/>
            </a:xfrm>
            <a:prstGeom prst="rect">
              <a:avLst/>
            </a:prstGeom>
          </p:spPr>
        </p:pic>
        <p:pic>
          <p:nvPicPr>
            <p:cNvPr id="192" name="object 65">
              <a:extLst>
                <a:ext uri="{FF2B5EF4-FFF2-40B4-BE49-F238E27FC236}">
                  <a16:creationId xmlns:a16="http://schemas.microsoft.com/office/drawing/2014/main" id="{FD4214A7-6E25-0221-0623-F5DEDD51CCBB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749552" y="3355809"/>
              <a:ext cx="446303" cy="330492"/>
            </a:xfrm>
            <a:prstGeom prst="rect">
              <a:avLst/>
            </a:prstGeom>
          </p:spPr>
        </p:pic>
        <p:sp>
          <p:nvSpPr>
            <p:cNvPr id="193" name="object 66">
              <a:extLst>
                <a:ext uri="{FF2B5EF4-FFF2-40B4-BE49-F238E27FC236}">
                  <a16:creationId xmlns:a16="http://schemas.microsoft.com/office/drawing/2014/main" id="{2A43027F-24D2-939E-8850-7A6DE98FF441}"/>
                </a:ext>
              </a:extLst>
            </p:cNvPr>
            <p:cNvSpPr/>
            <p:nvPr/>
          </p:nvSpPr>
          <p:spPr>
            <a:xfrm>
              <a:off x="1575816" y="3304032"/>
              <a:ext cx="822960" cy="393700"/>
            </a:xfrm>
            <a:custGeom>
              <a:avLst/>
              <a:gdLst/>
              <a:ahLst/>
              <a:cxnLst/>
              <a:rect l="l" t="t" r="r" b="b"/>
              <a:pathLst>
                <a:path w="822960" h="393700">
                  <a:moveTo>
                    <a:pt x="696976" y="0"/>
                  </a:moveTo>
                  <a:lnTo>
                    <a:pt x="0" y="0"/>
                  </a:lnTo>
                  <a:lnTo>
                    <a:pt x="0" y="393192"/>
                  </a:lnTo>
                  <a:lnTo>
                    <a:pt x="696976" y="393192"/>
                  </a:lnTo>
                  <a:lnTo>
                    <a:pt x="822960" y="196596"/>
                  </a:lnTo>
                  <a:lnTo>
                    <a:pt x="696976" y="0"/>
                  </a:lnTo>
                  <a:close/>
                </a:path>
              </a:pathLst>
            </a:custGeom>
            <a:solidFill>
              <a:srgbClr val="9FC5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4" name="object 67">
            <a:extLst>
              <a:ext uri="{FF2B5EF4-FFF2-40B4-BE49-F238E27FC236}">
                <a16:creationId xmlns:a16="http://schemas.microsoft.com/office/drawing/2014/main" id="{1C849F5E-A44D-DB08-4192-F69E3D210615}"/>
              </a:ext>
            </a:extLst>
          </p:cNvPr>
          <p:cNvSpPr txBox="1"/>
          <p:nvPr/>
        </p:nvSpPr>
        <p:spPr>
          <a:xfrm>
            <a:off x="1838070" y="3408375"/>
            <a:ext cx="25844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FFFFFF"/>
                </a:solidFill>
                <a:latin typeface="Roboto"/>
                <a:cs typeface="Roboto"/>
              </a:rPr>
              <a:t>АВГ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195" name="object 70">
            <a:extLst>
              <a:ext uri="{FF2B5EF4-FFF2-40B4-BE49-F238E27FC236}">
                <a16:creationId xmlns:a16="http://schemas.microsoft.com/office/drawing/2014/main" id="{868BF4F6-0E2C-CF54-4854-CA358D6B0D14}"/>
              </a:ext>
            </a:extLst>
          </p:cNvPr>
          <p:cNvGrpSpPr/>
          <p:nvPr/>
        </p:nvGrpSpPr>
        <p:grpSpPr>
          <a:xfrm>
            <a:off x="890016" y="3264433"/>
            <a:ext cx="885825" cy="459105"/>
            <a:chOff x="890016" y="3264433"/>
            <a:chExt cx="885825" cy="459105"/>
          </a:xfrm>
        </p:grpSpPr>
        <p:pic>
          <p:nvPicPr>
            <p:cNvPr id="196" name="object 71">
              <a:extLst>
                <a:ext uri="{FF2B5EF4-FFF2-40B4-BE49-F238E27FC236}">
                  <a16:creationId xmlns:a16="http://schemas.microsoft.com/office/drawing/2014/main" id="{51038BFF-3AE2-9AF2-68BF-AB8CBBF8B1A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0016" y="3264433"/>
              <a:ext cx="885228" cy="458571"/>
            </a:xfrm>
            <a:prstGeom prst="rect">
              <a:avLst/>
            </a:prstGeom>
          </p:spPr>
        </p:pic>
        <p:pic>
          <p:nvPicPr>
            <p:cNvPr id="197" name="object 72">
              <a:extLst>
                <a:ext uri="{FF2B5EF4-FFF2-40B4-BE49-F238E27FC236}">
                  <a16:creationId xmlns:a16="http://schemas.microsoft.com/office/drawing/2014/main" id="{E5AD6163-8F63-0571-7E44-5A48CF1743CF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91184" y="3352850"/>
              <a:ext cx="592670" cy="327482"/>
            </a:xfrm>
            <a:prstGeom prst="rect">
              <a:avLst/>
            </a:prstGeom>
          </p:spPr>
        </p:pic>
        <p:sp>
          <p:nvSpPr>
            <p:cNvPr id="198" name="object 73">
              <a:extLst>
                <a:ext uri="{FF2B5EF4-FFF2-40B4-BE49-F238E27FC236}">
                  <a16:creationId xmlns:a16="http://schemas.microsoft.com/office/drawing/2014/main" id="{28D31690-EE34-2012-469D-9DB3B23DB857}"/>
                </a:ext>
              </a:extLst>
            </p:cNvPr>
            <p:cNvSpPr/>
            <p:nvPr/>
          </p:nvSpPr>
          <p:spPr>
            <a:xfrm>
              <a:off x="914400" y="3297935"/>
              <a:ext cx="822960" cy="396240"/>
            </a:xfrm>
            <a:custGeom>
              <a:avLst/>
              <a:gdLst/>
              <a:ahLst/>
              <a:cxnLst/>
              <a:rect l="l" t="t" r="r" b="b"/>
              <a:pathLst>
                <a:path w="822960" h="396239">
                  <a:moveTo>
                    <a:pt x="696087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696087" y="396240"/>
                  </a:lnTo>
                  <a:lnTo>
                    <a:pt x="822960" y="198119"/>
                  </a:lnTo>
                  <a:lnTo>
                    <a:pt x="696087" y="0"/>
                  </a:lnTo>
                  <a:close/>
                </a:path>
              </a:pathLst>
            </a:custGeom>
            <a:solidFill>
              <a:srgbClr val="9FC5E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99" name="object 74">
            <a:extLst>
              <a:ext uri="{FF2B5EF4-FFF2-40B4-BE49-F238E27FC236}">
                <a16:creationId xmlns:a16="http://schemas.microsoft.com/office/drawing/2014/main" id="{91A0B1DF-A63C-F12E-3169-D2778410F8AB}"/>
              </a:ext>
            </a:extLst>
          </p:cNvPr>
          <p:cNvSpPr txBox="1"/>
          <p:nvPr/>
        </p:nvSpPr>
        <p:spPr>
          <a:xfrm>
            <a:off x="1177848" y="3403219"/>
            <a:ext cx="4044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0" dirty="0">
                <a:solidFill>
                  <a:srgbClr val="FFFFFF"/>
                </a:solidFill>
                <a:latin typeface="Roboto"/>
                <a:cs typeface="Roboto"/>
              </a:rPr>
              <a:t>ИЮЛЬ</a:t>
            </a:r>
            <a:endParaRPr sz="1000" dirty="0">
              <a:latin typeface="Roboto"/>
              <a:cs typeface="Roboto"/>
            </a:endParaRPr>
          </a:p>
        </p:txBody>
      </p:sp>
      <p:grpSp>
        <p:nvGrpSpPr>
          <p:cNvPr id="200" name="object 75">
            <a:extLst>
              <a:ext uri="{FF2B5EF4-FFF2-40B4-BE49-F238E27FC236}">
                <a16:creationId xmlns:a16="http://schemas.microsoft.com/office/drawing/2014/main" id="{F53E9C5E-9E5D-C362-127E-C5879FA95601}"/>
              </a:ext>
            </a:extLst>
          </p:cNvPr>
          <p:cNvGrpSpPr/>
          <p:nvPr/>
        </p:nvGrpSpPr>
        <p:grpSpPr>
          <a:xfrm>
            <a:off x="207263" y="3264433"/>
            <a:ext cx="885825" cy="459105"/>
            <a:chOff x="207263" y="3264433"/>
            <a:chExt cx="885825" cy="459105"/>
          </a:xfrm>
        </p:grpSpPr>
        <p:pic>
          <p:nvPicPr>
            <p:cNvPr id="201" name="object 76">
              <a:extLst>
                <a:ext uri="{FF2B5EF4-FFF2-40B4-BE49-F238E27FC236}">
                  <a16:creationId xmlns:a16="http://schemas.microsoft.com/office/drawing/2014/main" id="{368815CB-EB9B-FCD1-245F-49ADD074A4D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7263" y="3264433"/>
              <a:ext cx="885228" cy="458571"/>
            </a:xfrm>
            <a:prstGeom prst="rect">
              <a:avLst/>
            </a:prstGeom>
          </p:spPr>
        </p:pic>
        <p:pic>
          <p:nvPicPr>
            <p:cNvPr id="202" name="object 77">
              <a:extLst>
                <a:ext uri="{FF2B5EF4-FFF2-40B4-BE49-F238E27FC236}">
                  <a16:creationId xmlns:a16="http://schemas.microsoft.com/office/drawing/2014/main" id="{0195621E-53DB-804C-EF00-3AD7F7A35035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5384" y="3352850"/>
              <a:ext cx="592670" cy="327482"/>
            </a:xfrm>
            <a:prstGeom prst="rect">
              <a:avLst/>
            </a:prstGeom>
          </p:spPr>
        </p:pic>
        <p:sp>
          <p:nvSpPr>
            <p:cNvPr id="203" name="object 78">
              <a:extLst>
                <a:ext uri="{FF2B5EF4-FFF2-40B4-BE49-F238E27FC236}">
                  <a16:creationId xmlns:a16="http://schemas.microsoft.com/office/drawing/2014/main" id="{DE20734E-E529-34D8-0226-20FB79A3DD84}"/>
                </a:ext>
              </a:extLst>
            </p:cNvPr>
            <p:cNvSpPr/>
            <p:nvPr/>
          </p:nvSpPr>
          <p:spPr>
            <a:xfrm>
              <a:off x="231647" y="3297935"/>
              <a:ext cx="822960" cy="396240"/>
            </a:xfrm>
            <a:custGeom>
              <a:avLst/>
              <a:gdLst/>
              <a:ahLst/>
              <a:cxnLst/>
              <a:rect l="l" t="t" r="r" b="b"/>
              <a:pathLst>
                <a:path w="822960" h="396239">
                  <a:moveTo>
                    <a:pt x="696048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696048" y="396240"/>
                  </a:lnTo>
                  <a:lnTo>
                    <a:pt x="822960" y="198119"/>
                  </a:lnTo>
                  <a:lnTo>
                    <a:pt x="696048" y="0"/>
                  </a:lnTo>
                  <a:close/>
                </a:path>
              </a:pathLst>
            </a:custGeom>
            <a:solidFill>
              <a:srgbClr val="0A5293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04" name="object 79">
            <a:extLst>
              <a:ext uri="{FF2B5EF4-FFF2-40B4-BE49-F238E27FC236}">
                <a16:creationId xmlns:a16="http://schemas.microsoft.com/office/drawing/2014/main" id="{51DE44C7-B356-D0D7-0B80-2E054F6DF801}"/>
              </a:ext>
            </a:extLst>
          </p:cNvPr>
          <p:cNvSpPr txBox="1"/>
          <p:nvPr/>
        </p:nvSpPr>
        <p:spPr>
          <a:xfrm>
            <a:off x="492353" y="3403219"/>
            <a:ext cx="4044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0" dirty="0">
                <a:solidFill>
                  <a:srgbClr val="FFFFFF"/>
                </a:solidFill>
                <a:latin typeface="Roboto"/>
                <a:cs typeface="Roboto"/>
              </a:rPr>
              <a:t>ИЮНЬ</a:t>
            </a:r>
            <a:endParaRPr sz="1000" dirty="0">
              <a:latin typeface="Roboto"/>
              <a:cs typeface="Roboto"/>
            </a:endParaRPr>
          </a:p>
        </p:txBody>
      </p:sp>
      <p:pic>
        <p:nvPicPr>
          <p:cNvPr id="206" name="Рисунок 205">
            <a:extLst>
              <a:ext uri="{FF2B5EF4-FFF2-40B4-BE49-F238E27FC236}">
                <a16:creationId xmlns:a16="http://schemas.microsoft.com/office/drawing/2014/main" id="{6FF14A93-7C17-4C3F-4412-41472F8955F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10406" y="259259"/>
            <a:ext cx="8204753" cy="1237786"/>
          </a:xfrm>
          <a:prstGeom prst="rect">
            <a:avLst/>
          </a:prstGeom>
        </p:spPr>
      </p:pic>
      <p:sp>
        <p:nvSpPr>
          <p:cNvPr id="216" name="object 35">
            <a:extLst>
              <a:ext uri="{FF2B5EF4-FFF2-40B4-BE49-F238E27FC236}">
                <a16:creationId xmlns:a16="http://schemas.microsoft.com/office/drawing/2014/main" id="{7805DABC-7137-99A0-FEED-7C527DF0FAF3}"/>
              </a:ext>
            </a:extLst>
          </p:cNvPr>
          <p:cNvSpPr txBox="1"/>
          <p:nvPr/>
        </p:nvSpPr>
        <p:spPr>
          <a:xfrm>
            <a:off x="3646905" y="2523452"/>
            <a:ext cx="1659663" cy="7066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spcBef>
                <a:spcPts val="110"/>
              </a:spcBef>
            </a:pPr>
            <a:r>
              <a:rPr lang="ru-RU" sz="900" dirty="0">
                <a:latin typeface="Roboto"/>
                <a:cs typeface="Roboto"/>
              </a:rPr>
              <a:t>Рабочая поездка  на конференцию «Образ будущего в туризме и гостеприимстве» Переславль-Залесский</a:t>
            </a:r>
            <a:r>
              <a:rPr lang="ru-RU" sz="800" dirty="0">
                <a:latin typeface="Roboto"/>
                <a:cs typeface="Roboto"/>
              </a:rPr>
              <a:t>.</a:t>
            </a:r>
            <a:endParaRPr sz="800" dirty="0">
              <a:latin typeface="Roboto"/>
              <a:cs typeface="Roboto"/>
            </a:endParaRPr>
          </a:p>
        </p:txBody>
      </p:sp>
      <p:sp>
        <p:nvSpPr>
          <p:cNvPr id="219" name="object 42">
            <a:extLst>
              <a:ext uri="{FF2B5EF4-FFF2-40B4-BE49-F238E27FC236}">
                <a16:creationId xmlns:a16="http://schemas.microsoft.com/office/drawing/2014/main" id="{590BF5D9-8273-2D21-43A5-1CBFE8D61C3C}"/>
              </a:ext>
            </a:extLst>
          </p:cNvPr>
          <p:cNvSpPr txBox="1"/>
          <p:nvPr/>
        </p:nvSpPr>
        <p:spPr>
          <a:xfrm>
            <a:off x="5893393" y="1852721"/>
            <a:ext cx="1172365" cy="139910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900" dirty="0">
                <a:latin typeface="Roboto"/>
                <a:cs typeface="Roboto"/>
              </a:rPr>
              <a:t>Работа со студенческими инициативами, написание писем мэру Москвы, депутам различных уровней, Президенту РФ , встречи с представителями партий.</a:t>
            </a:r>
            <a:endParaRPr sz="900" dirty="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51510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Видение организационной структуры </a:t>
            </a:r>
            <a:endParaRPr dirty="0"/>
          </a:p>
        </p:txBody>
      </p:sp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Google Shape;97;p18">
            <a:extLst>
              <a:ext uri="{FF2B5EF4-FFF2-40B4-BE49-F238E27FC236}">
                <a16:creationId xmlns:a16="http://schemas.microsoft.com/office/drawing/2014/main" id="{6637AAB1-D23D-9ABC-89A5-1DB11F0A1CF9}"/>
              </a:ext>
            </a:extLst>
          </p:cNvPr>
          <p:cNvSpPr txBox="1">
            <a:spLocks/>
          </p:cNvSpPr>
          <p:nvPr/>
        </p:nvSpPr>
        <p:spPr>
          <a:xfrm>
            <a:off x="2414908" y="13944"/>
            <a:ext cx="6729092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Аудит структуры: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Провести диагностику оргструктуры.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Выявить неэффективные элементы.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Реорганизовать или устранить их.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Взаимодействие отделов: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Внедрить политику кросс-функционального взаимодействия.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Выстроить связи между отделами и департаментами.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Заложить принципы клубной культуры: синергия, взаимное уважение, общие интересы, «игра в одной связке».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Руководящий состав: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Пересмотреть руководство всех департаментов.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Составить рейтинг эффективности руководителей.</a:t>
            </a:r>
          </a:p>
          <a:p>
            <a:pPr marL="38100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· Освободить должности от неэффективных управленцев.</a:t>
            </a:r>
            <a:r>
              <a:rPr lang="en" sz="18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lang="ru-RU" sz="1800" i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6">
          <a:extLst>
            <a:ext uri="{FF2B5EF4-FFF2-40B4-BE49-F238E27FC236}">
              <a16:creationId xmlns:a16="http://schemas.microsoft.com/office/drawing/2014/main" id="{5B140FAE-D04B-8961-125F-3DFA7E791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>
            <a:extLst>
              <a:ext uri="{FF2B5EF4-FFF2-40B4-BE49-F238E27FC236}">
                <a16:creationId xmlns:a16="http://schemas.microsoft.com/office/drawing/2014/main" id="{38E9C82F-A6DF-6118-12A5-17D08B0224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643528"/>
            <a:ext cx="2044375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Видение основных и приоритетных направлений деятельности</a:t>
            </a: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  <a:endParaRPr dirty="0"/>
          </a:p>
        </p:txBody>
      </p:sp>
      <p:sp>
        <p:nvSpPr>
          <p:cNvPr id="189" name="Google Shape;189;p25">
            <a:extLst>
              <a:ext uri="{FF2B5EF4-FFF2-40B4-BE49-F238E27FC236}">
                <a16:creationId xmlns:a16="http://schemas.microsoft.com/office/drawing/2014/main" id="{920770AF-5156-1D15-0FB0-CE23851D6B2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4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Google Shape;97;p18">
            <a:extLst>
              <a:ext uri="{FF2B5EF4-FFF2-40B4-BE49-F238E27FC236}">
                <a16:creationId xmlns:a16="http://schemas.microsoft.com/office/drawing/2014/main" id="{ADB751AB-CC47-CA99-1A98-6A7597A992CA}"/>
              </a:ext>
            </a:extLst>
          </p:cNvPr>
          <p:cNvSpPr txBox="1">
            <a:spLocks/>
          </p:cNvSpPr>
          <p:nvPr/>
        </p:nvSpPr>
        <p:spPr>
          <a:xfrm>
            <a:off x="2305665" y="0"/>
            <a:ext cx="5841536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2400" b="1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САМООРГАНИЗАЦИЯ </a:t>
            </a:r>
            <a:r>
              <a:rPr lang="ru-RU" sz="2400" b="1" i="1" dirty="0">
                <a:solidFill>
                  <a:srgbClr val="073762"/>
                </a:solidFill>
                <a:latin typeface="Roboto Cn"/>
                <a:cs typeface="Roboto Cn"/>
              </a:rPr>
              <a:t>– </a:t>
            </a:r>
            <a:r>
              <a:rPr lang="ru-RU" sz="1200" i="1" dirty="0">
                <a:solidFill>
                  <a:srgbClr val="073762"/>
                </a:solidFill>
                <a:latin typeface="Roboto Cn"/>
                <a:cs typeface="Roboto Cn"/>
              </a:rPr>
              <a:t>способность участников клуба самостоятельно, без прямого внешнего принуждения, выстраивать свою работу: ставить промежуточные задачи, распределять время и ресурсы, находить способы их решения и нести за это личную ответственность. В условиях клуба самоорганизация означает, что активист не ждет указаний сверху, а сам видит фронт работ и включается в него, понимая, как его действия встраиваются в общую стратегию ПО СК «Самоуправления вне границ».</a:t>
            </a:r>
          </a:p>
          <a:p>
            <a:pPr>
              <a:spcBef>
                <a:spcPts val="600"/>
              </a:spcBef>
              <a:buClr>
                <a:schemeClr val="accent3"/>
              </a:buClr>
              <a:buSzPts val="3000"/>
            </a:pPr>
            <a:endParaRPr lang="ru-RU" sz="2400" b="1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" name="Google Shape;97;p18">
            <a:extLst>
              <a:ext uri="{FF2B5EF4-FFF2-40B4-BE49-F238E27FC236}">
                <a16:creationId xmlns:a16="http://schemas.microsoft.com/office/drawing/2014/main" id="{A0BC467A-7777-E811-DEAA-28716AE4A277}"/>
              </a:ext>
            </a:extLst>
          </p:cNvPr>
          <p:cNvSpPr txBox="1">
            <a:spLocks/>
          </p:cNvSpPr>
          <p:nvPr/>
        </p:nvSpPr>
        <p:spPr>
          <a:xfrm>
            <a:off x="2305665" y="1681990"/>
            <a:ext cx="5841536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2400" b="1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ОТВЕТСТВЕННОСТЬ </a:t>
            </a:r>
            <a:r>
              <a:rPr lang="ru-RU" sz="2400" b="1" i="1" dirty="0">
                <a:solidFill>
                  <a:srgbClr val="073762"/>
                </a:solidFill>
                <a:latin typeface="Roboto Cn"/>
                <a:cs typeface="Roboto Cn"/>
              </a:rPr>
              <a:t>– </a:t>
            </a:r>
            <a:r>
              <a:rPr lang="ru-RU" sz="1200" i="1" dirty="0">
                <a:solidFill>
                  <a:srgbClr val="073762"/>
                </a:solidFill>
                <a:latin typeface="Roboto Cn"/>
                <a:cs typeface="Roboto Cn"/>
              </a:rPr>
              <a:t>готовность участника отвечать за результат своего участка работы перед командой и клубом в целом. В условиях клуба ответственность — это не просто «сделать и отчитаться», а понимание последствий своих действий (или бездействия) для общего дела. Ответственный активист не подводит команду, соблюдает сроки, честно признает ошибки и предлагает пути их исправления, а не перекладывает вину на обстоятельства или других</a:t>
            </a:r>
          </a:p>
          <a:p>
            <a:pPr>
              <a:spcBef>
                <a:spcPts val="600"/>
              </a:spcBef>
              <a:buClr>
                <a:schemeClr val="accent3"/>
              </a:buClr>
              <a:buSzPts val="3000"/>
            </a:pPr>
            <a:endParaRPr lang="ru-RU" sz="2400" b="1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" name="Google Shape;97;p18">
            <a:extLst>
              <a:ext uri="{FF2B5EF4-FFF2-40B4-BE49-F238E27FC236}">
                <a16:creationId xmlns:a16="http://schemas.microsoft.com/office/drawing/2014/main" id="{25E2AC5C-AED6-CC27-F3C8-38D5DB86100D}"/>
              </a:ext>
            </a:extLst>
          </p:cNvPr>
          <p:cNvSpPr txBox="1">
            <a:spLocks/>
          </p:cNvSpPr>
          <p:nvPr/>
        </p:nvSpPr>
        <p:spPr>
          <a:xfrm>
            <a:off x="2305665" y="3271520"/>
            <a:ext cx="5973617" cy="45207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600"/>
              </a:spcBef>
              <a:buClr>
                <a:schemeClr val="accent3"/>
              </a:buClr>
              <a:buSzPts val="3000"/>
            </a:pPr>
            <a:r>
              <a:rPr lang="ru-RU" sz="2400" b="1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ИНИЦИАТИВНОСТЬ </a:t>
            </a:r>
            <a:r>
              <a:rPr lang="ru-RU" sz="2400" b="1" i="1" dirty="0">
                <a:solidFill>
                  <a:srgbClr val="073762"/>
                </a:solidFill>
                <a:latin typeface="Roboto Cn"/>
                <a:cs typeface="Roboto Cn"/>
              </a:rPr>
              <a:t>– </a:t>
            </a:r>
            <a:r>
              <a:rPr lang="ru-RU" sz="1200" dirty="0">
                <a:solidFill>
                  <a:srgbClr val="073762"/>
                </a:solidFill>
                <a:latin typeface="Roboto Cn"/>
                <a:cs typeface="Roboto Cn"/>
              </a:rPr>
              <a:t>способность и желание участника предлагать новые идеи, проекты и решения, выходящие за рамки стандартных задач, и брать на себя добровольное обязательство по их реализации. В условиях клуба инициативность — это двигатель развития: именно инициативные активисты генерируют контент, привлекают новых людей и создают те самые «практико-ориентированные» кейсы, ради которых существует клуб. Инициатива здесь не наказуема, а поощряется, так как напрямую влияет на интерес к клубу извне.</a:t>
            </a:r>
          </a:p>
          <a:p>
            <a:pPr>
              <a:spcBef>
                <a:spcPts val="600"/>
              </a:spcBef>
              <a:buClr>
                <a:schemeClr val="accent3"/>
              </a:buClr>
              <a:buSzPts val="3000"/>
            </a:pPr>
            <a:endParaRPr lang="ru-RU" sz="2400" b="1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96596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86">
          <a:extLst>
            <a:ext uri="{FF2B5EF4-FFF2-40B4-BE49-F238E27FC236}">
              <a16:creationId xmlns:a16="http://schemas.microsoft.com/office/drawing/2014/main" id="{151A7133-6B19-34D7-3B7F-583436157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>
            <a:extLst>
              <a:ext uri="{FF2B5EF4-FFF2-40B4-BE49-F238E27FC236}">
                <a16:creationId xmlns:a16="http://schemas.microsoft.com/office/drawing/2014/main" id="{2FD4EFDE-501E-02A0-0C09-90FF7A115A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65311" y="1596904"/>
            <a:ext cx="2212893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Видение совершенствования деятельности </a:t>
            </a:r>
            <a:r>
              <a:rPr lang="ru-RU" dirty="0" err="1"/>
              <a:t>подразделений,находящихся</a:t>
            </a:r>
            <a:r>
              <a:rPr lang="ru-RU" dirty="0"/>
              <a:t> в ведении Председателя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 </a:t>
            </a:r>
            <a:endParaRPr dirty="0"/>
          </a:p>
        </p:txBody>
      </p:sp>
      <p:sp>
        <p:nvSpPr>
          <p:cNvPr id="189" name="Google Shape;189;p25">
            <a:extLst>
              <a:ext uri="{FF2B5EF4-FFF2-40B4-BE49-F238E27FC236}">
                <a16:creationId xmlns:a16="http://schemas.microsoft.com/office/drawing/2014/main" id="{64E8A436-AE46-23AD-018A-0B406AE8FD0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bg1"/>
                </a:solidFill>
              </a:rPr>
              <a:t>5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Google Shape;97;p18">
            <a:extLst>
              <a:ext uri="{FF2B5EF4-FFF2-40B4-BE49-F238E27FC236}">
                <a16:creationId xmlns:a16="http://schemas.microsoft.com/office/drawing/2014/main" id="{5B0520AA-A029-A5A1-DB67-0583869B2760}"/>
              </a:ext>
            </a:extLst>
          </p:cNvPr>
          <p:cNvSpPr txBox="1">
            <a:spLocks/>
          </p:cNvSpPr>
          <p:nvPr/>
        </p:nvSpPr>
        <p:spPr>
          <a:xfrm>
            <a:off x="2661265" y="-188546"/>
            <a:ext cx="5841536" cy="44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Arial"/>
              <a:buChar char="▸"/>
            </a:pPr>
            <a:endParaRPr lang="ru-RU" sz="1300" dirty="0"/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r>
              <a:rPr lang="ru-RU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Департамент практики и регионального сотрудничества</a:t>
            </a:r>
            <a:r>
              <a:rPr lang="en-US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ru-RU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повышение количества активистов, прошедших практику в органах государственного и муниципального управления, коммерческих и некоммерческих организациях, улучшение системы сбора отзывов у активистов с мест практики, заключение новых соглашений.</a:t>
            </a:r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r>
              <a:rPr lang="ru-RU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Департамент внешних связей</a:t>
            </a:r>
            <a:r>
              <a:rPr lang="en-US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ru-RU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развитие и углубление сотрудничества с предпринимателями и организациями некоммерческого сектор, привлечение спонсоров.</a:t>
            </a:r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r>
              <a:rPr lang="ru-RU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Департамент маркетинга</a:t>
            </a:r>
            <a:r>
              <a:rPr lang="en-US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ru-RU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оптимизация системы информационного сопровождения деятельности Клуба, в том числе за счет активного использования социальных сетей для его продвижения.</a:t>
            </a:r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r>
              <a:rPr lang="ru-RU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Департамент науки</a:t>
            </a:r>
            <a:r>
              <a:rPr lang="en-US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r>
              <a:rPr lang="ru-RU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улучшение интеграции науки, образования и практики, увеличение числа активистов, участвующих в научно-практических инициативах, расширение взаимодействия с внешними образовательными и общественными структурами.</a:t>
            </a:r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r>
              <a:rPr lang="ru-RU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Департамент кадровой работы</a:t>
            </a:r>
            <a:r>
              <a:rPr lang="en-US" sz="13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ru-RU" sz="1300" i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проведение </a:t>
            </a:r>
            <a:r>
              <a:rPr lang="ru-RU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командообразующих мероприятий</a:t>
            </a:r>
            <a:r>
              <a:rPr lang="ru-RU" sz="13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ru-RU" sz="1300" i="1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и неформальных встреч для сплочения коллектива, улучшить систему кадровой работы.</a:t>
            </a:r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r>
              <a:rPr lang="ru-RU" sz="1300" b="1" i="1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Активное использование НПМЛ «Наставник» в качестве площадки для развития наставнической деятельности.</a:t>
            </a:r>
          </a:p>
          <a:p>
            <a:pPr marL="180000" lvl="0">
              <a:lnSpc>
                <a:spcPct val="70000"/>
              </a:lnSpc>
              <a:spcBef>
                <a:spcPts val="600"/>
              </a:spcBef>
              <a:buClr>
                <a:schemeClr val="accent3"/>
              </a:buClr>
              <a:buSzPts val="3000"/>
            </a:pPr>
            <a:endParaRPr lang="en-US" sz="1300" b="1" dirty="0"/>
          </a:p>
          <a:p>
            <a:pPr marL="457200" indent="-419100">
              <a:spcBef>
                <a:spcPts val="600"/>
              </a:spcBef>
              <a:buClr>
                <a:schemeClr val="accent3"/>
              </a:buClr>
              <a:buSzPts val="3000"/>
              <a:buFont typeface="Roboto"/>
              <a:buChar char="▸"/>
            </a:pPr>
            <a:endParaRPr lang="ru-RU" sz="1300" i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38091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1490634" y="893194"/>
            <a:ext cx="7871479" cy="260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" dirty="0">
                <a:hlinkClick r:id="rId3"/>
              </a:rPr>
              <a:t>“</a:t>
            </a:r>
            <a:r>
              <a:rPr lang="ru-RU" dirty="0">
                <a:hlinkClick r:id="rId3"/>
              </a:rPr>
              <a:t>Все зависит от внутренней самоорганизации</a:t>
            </a:r>
            <a:r>
              <a:rPr lang="en" dirty="0">
                <a:hlinkClick r:id="rId3"/>
              </a:rPr>
              <a:t>”</a:t>
            </a:r>
            <a:r>
              <a:rPr lang="ru-RU" dirty="0">
                <a:hlinkClick r:id="rId3"/>
              </a:rPr>
              <a:t> </a:t>
            </a:r>
            <a:endParaRPr lang="ru-RU" dirty="0"/>
          </a:p>
          <a:p>
            <a:pPr marL="0" lvl="0" indent="0">
              <a:buNone/>
            </a:pPr>
            <a:r>
              <a:rPr lang="ru-RU" dirty="0"/>
              <a:t>В.В. Путин</a:t>
            </a:r>
            <a:endParaRPr dirty="0"/>
          </a:p>
        </p:txBody>
      </p:sp>
      <p:sp>
        <p:nvSpPr>
          <p:cNvPr id="91" name="Google Shape;91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6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017B2D-C450-29FF-4B64-9F8C9AD8C2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167" y="3251374"/>
            <a:ext cx="5892800" cy="889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>
            <a:spLocks noGrp="1"/>
          </p:cNvSpPr>
          <p:nvPr>
            <p:ph type="ctrTitle" idx="4294967295"/>
          </p:nvPr>
        </p:nvSpPr>
        <p:spPr>
          <a:xfrm>
            <a:off x="4067504" y="1293510"/>
            <a:ext cx="5728138" cy="88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>
                <a:solidFill>
                  <a:schemeClr val="tx1">
                    <a:lumMod val="75000"/>
                  </a:schemeClr>
                </a:solidFill>
              </a:rPr>
              <a:t>2026 09.09</a:t>
            </a:r>
            <a:endParaRPr sz="66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60436C-FE2C-4B63-85FD-D3C23317D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200" y="125004"/>
            <a:ext cx="5892800" cy="889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1791E7-35EE-8E5D-7C91-49ECC32A5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480" y="2182510"/>
            <a:ext cx="2720340" cy="27203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294D0CB-5EA8-4AAB-C525-1B25A23D4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3856916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emelia template">
  <a:themeElements>
    <a:clrScheme name="Custom 347">
      <a:dk1>
        <a:srgbClr val="073763"/>
      </a:dk1>
      <a:lt1>
        <a:srgbClr val="FFFFFF"/>
      </a:lt1>
      <a:dk2>
        <a:srgbClr val="3F4247"/>
      </a:dk2>
      <a:lt2>
        <a:srgbClr val="CFD9E1"/>
      </a:lt2>
      <a:accent1>
        <a:srgbClr val="6FA8DC"/>
      </a:accent1>
      <a:accent2>
        <a:srgbClr val="0B5394"/>
      </a:accent2>
      <a:accent3>
        <a:srgbClr val="9FC5E8"/>
      </a:accent3>
      <a:accent4>
        <a:srgbClr val="CFD9E1"/>
      </a:accent4>
      <a:accent5>
        <a:srgbClr val="A1EFFF"/>
      </a:accent5>
      <a:accent6>
        <a:srgbClr val="5AB1C9"/>
      </a:accent6>
      <a:hlink>
        <a:srgbClr val="0B5394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47">
    <a:dk1>
      <a:srgbClr val="073763"/>
    </a:dk1>
    <a:lt1>
      <a:srgbClr val="FFFFFF"/>
    </a:lt1>
    <a:dk2>
      <a:srgbClr val="3F4247"/>
    </a:dk2>
    <a:lt2>
      <a:srgbClr val="CFD9E1"/>
    </a:lt2>
    <a:accent1>
      <a:srgbClr val="6FA8DC"/>
    </a:accent1>
    <a:accent2>
      <a:srgbClr val="0B5394"/>
    </a:accent2>
    <a:accent3>
      <a:srgbClr val="9FC5E8"/>
    </a:accent3>
    <a:accent4>
      <a:srgbClr val="CFD9E1"/>
    </a:accent4>
    <a:accent5>
      <a:srgbClr val="A1EFFF"/>
    </a:accent5>
    <a:accent6>
      <a:srgbClr val="5AB1C9"/>
    </a:accent6>
    <a:hlink>
      <a:srgbClr val="0B5394"/>
    </a:hlink>
    <a:folHlink>
      <a:srgbClr val="6611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</TotalTime>
  <Words>1254</Words>
  <Application>Microsoft Macintosh PowerPoint</Application>
  <PresentationFormat>Экран (16:9)</PresentationFormat>
  <Paragraphs>120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Calibri</vt:lpstr>
      <vt:lpstr>Montserrat</vt:lpstr>
      <vt:lpstr>Arial</vt:lpstr>
      <vt:lpstr>Roboto</vt:lpstr>
      <vt:lpstr>Roboto Cn</vt:lpstr>
      <vt:lpstr>Aemelia template</vt:lpstr>
      <vt:lpstr>ПРОГРАММА кандидата на пост председателя ПО СК «Самоуправление вне границ» 2026 – 2027 г.  АЛЕКСАНДР САВИН</vt:lpstr>
      <vt:lpstr>СОДЕРЖАНИЕ</vt:lpstr>
      <vt:lpstr>САВИН АЛЕКСАНДР ВЛАДИСЛАВОВИЧ</vt:lpstr>
      <vt:lpstr>Целевые ориентиры</vt:lpstr>
      <vt:lpstr>Цели</vt:lpstr>
      <vt:lpstr>Проблемы</vt:lpstr>
      <vt:lpstr> Пути решения проблем</vt:lpstr>
      <vt:lpstr>Презентация PowerPoint</vt:lpstr>
      <vt:lpstr>Видение организационной структуры </vt:lpstr>
      <vt:lpstr>Видение основных и приоритетных направлений деятельности   </vt:lpstr>
      <vt:lpstr>Видение совершенствования деятельности подразделений,находящихся в ведении Председателя    </vt:lpstr>
      <vt:lpstr>Презентация PowerPoint</vt:lpstr>
      <vt:lpstr>2026 09.09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кандидата на пост Председателя ПО СК «Самоуправление вне границ» 2022 – 2023 г.  ПРИМЕР ПРИМЕРОВ</dc:title>
  <dc:creator>Овчинников Никита Константинович</dc:creator>
  <cp:lastModifiedBy>Александр Савин</cp:lastModifiedBy>
  <cp:revision>12</cp:revision>
  <dcterms:modified xsi:type="dcterms:W3CDTF">2026-09-12T12:14:38Z</dcterms:modified>
</cp:coreProperties>
</file>