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1" r:id="rId6"/>
    <p:sldId id="268" r:id="rId7"/>
    <p:sldId id="270" r:id="rId8"/>
    <p:sldId id="271" r:id="rId9"/>
    <p:sldId id="273" r:id="rId10"/>
    <p:sldId id="274" r:id="rId11"/>
    <p:sldId id="282" r:id="rId12"/>
    <p:sldId id="284" r:id="rId13"/>
    <p:sldId id="285" r:id="rId14"/>
    <p:sldId id="289" r:id="rId15"/>
  </p:sldIdLst>
  <p:sldSz cx="9144000" cy="5143500" type="screen16x9"/>
  <p:notesSz cx="6858000" cy="9144000"/>
  <p:embeddedFontLst>
    <p:embeddedFont>
      <p:font typeface="Montserrat" pitchFamily="2" charset="0"/>
      <p:regular r:id="rId17"/>
      <p:bold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4C9111-60C2-4D5A-9001-23935F9D4747}">
  <a:tblStyle styleId="{C54C9111-60C2-4D5A-9001-23935F9D47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9559A69-E68B-49A7-A958-843418CE869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0"/>
  </p:normalViewPr>
  <p:slideViewPr>
    <p:cSldViewPr snapToGrid="0">
      <p:cViewPr varScale="1">
        <p:scale>
          <a:sx n="151" d="100"/>
          <a:sy n="151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bc90258b4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bc90258b4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bc90258b44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bc90258b44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bc90258b44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bc90258b44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bc90258b44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bc90258b44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aemelia_icons.png"/>
          <p:cNvPicPr preferRelativeResize="0"/>
          <p:nvPr/>
        </p:nvPicPr>
        <p:blipFill rotWithShape="1">
          <a:blip r:embed="rId2">
            <a:alphaModFix amt="40000"/>
          </a:blip>
          <a:srcRect t="30860" b="30860"/>
          <a:stretch/>
        </p:blipFill>
        <p:spPr>
          <a:xfrm>
            <a:off x="0" y="-2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786525" y="1968875"/>
            <a:ext cx="5859600" cy="276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aemelia_icons.png"/>
          <p:cNvPicPr preferRelativeResize="0"/>
          <p:nvPr/>
        </p:nvPicPr>
        <p:blipFill rotWithShape="1">
          <a:blip r:embed="rId2">
            <a:alphaModFix amt="20000"/>
          </a:blip>
          <a:srcRect t="30860" b="30860"/>
          <a:stretch/>
        </p:blipFill>
        <p:spPr>
          <a:xfrm>
            <a:off x="0" y="-2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970175" y="3107350"/>
            <a:ext cx="5792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970175" y="3906852"/>
            <a:ext cx="5792700" cy="7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descr="aemelia_icons.png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784250" y="222075"/>
            <a:ext cx="6549300" cy="26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82600" rtl="0">
              <a:spcBef>
                <a:spcPts val="600"/>
              </a:spcBef>
              <a:spcAft>
                <a:spcPts val="0"/>
              </a:spcAft>
              <a:buSzPts val="4000"/>
              <a:buChar char="▸"/>
              <a:defRPr sz="4000" b="1" i="1"/>
            </a:lvl1pPr>
            <a:lvl2pPr marL="914400" lvl="1" indent="-482600" rtl="0">
              <a:spcBef>
                <a:spcPts val="0"/>
              </a:spcBef>
              <a:spcAft>
                <a:spcPts val="0"/>
              </a:spcAft>
              <a:buSzPts val="4000"/>
              <a:buChar char="▹"/>
              <a:defRPr sz="4000" b="1" i="1"/>
            </a:lvl2pPr>
            <a:lvl3pPr marL="1371600" lvl="2" indent="-482600" rtl="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3pPr>
            <a:lvl4pPr marL="1828800" lvl="3" indent="-48260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 b="1" i="1"/>
            </a:lvl4pPr>
            <a:lvl5pPr marL="2286000" lvl="4" indent="-482600" rtl="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 b="1" i="1"/>
            </a:lvl5pPr>
            <a:lvl6pPr marL="2743200" lvl="5" indent="-482600" rtl="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6pPr>
            <a:lvl7pPr marL="3200400" lvl="6" indent="-48260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 b="1" i="1"/>
            </a:lvl7pPr>
            <a:lvl8pPr marL="3657600" lvl="7" indent="-482600" rtl="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 b="1" i="1"/>
            </a:lvl8pPr>
            <a:lvl9pPr marL="4114800" lvl="8" indent="-4826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874625" y="275339"/>
            <a:ext cx="5562000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6FA8DC"/>
              </a:buClr>
              <a:buSzPts val="3000"/>
              <a:buChar char="▸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24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solidFill>
          <a:schemeClr val="accen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6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544225" y="297367"/>
            <a:ext cx="2981400" cy="46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5705276" y="297367"/>
            <a:ext cx="2981400" cy="46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solidFill>
          <a:schemeClr val="accen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7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"/>
          <p:cNvSpPr/>
          <p:nvPr/>
        </p:nvSpPr>
        <p:spPr>
          <a:xfrm flipH="1">
            <a:off x="2095200" y="0"/>
            <a:ext cx="70488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445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617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789100" y="275350"/>
            <a:ext cx="2066100" cy="46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8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" name="Google Shape;46;p8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body" idx="1"/>
          </p:nvPr>
        </p:nvSpPr>
        <p:spPr>
          <a:xfrm>
            <a:off x="164145" y="4406300"/>
            <a:ext cx="2346900" cy="5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accent3"/>
                </a:solidFill>
              </a:defRPr>
            </a:lvl1pPr>
            <a:lvl2pPr lvl="1" rtl="0">
              <a:buNone/>
              <a:defRPr>
                <a:solidFill>
                  <a:schemeClr val="accent3"/>
                </a:solidFill>
              </a:defRPr>
            </a:lvl2pPr>
            <a:lvl3pPr lvl="2" rtl="0">
              <a:buNone/>
              <a:defRPr>
                <a:solidFill>
                  <a:schemeClr val="accent3"/>
                </a:solidFill>
              </a:defRPr>
            </a:lvl3pPr>
            <a:lvl4pPr lvl="3" rtl="0">
              <a:buNone/>
              <a:defRPr>
                <a:solidFill>
                  <a:schemeClr val="accent3"/>
                </a:solidFill>
              </a:defRPr>
            </a:lvl4pPr>
            <a:lvl5pPr lvl="4" rtl="0">
              <a:buNone/>
              <a:defRPr>
                <a:solidFill>
                  <a:schemeClr val="accent3"/>
                </a:solidFill>
              </a:defRPr>
            </a:lvl5pPr>
            <a:lvl6pPr lvl="5" rtl="0">
              <a:buNone/>
              <a:defRPr>
                <a:solidFill>
                  <a:schemeClr val="accent3"/>
                </a:solidFill>
              </a:defRPr>
            </a:lvl6pPr>
            <a:lvl7pPr lvl="6" rtl="0">
              <a:buNone/>
              <a:defRPr>
                <a:solidFill>
                  <a:schemeClr val="accent3"/>
                </a:solidFill>
              </a:defRPr>
            </a:lvl7pPr>
            <a:lvl8pPr lvl="7" rtl="0">
              <a:buNone/>
              <a:defRPr>
                <a:solidFill>
                  <a:schemeClr val="accent3"/>
                </a:solidFill>
              </a:defRPr>
            </a:lvl8pPr>
            <a:lvl9pPr lvl="8" rtl="0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">
    <p:bg>
      <p:bgPr>
        <a:solidFill>
          <a:schemeClr val="accen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2874625" y="484600"/>
            <a:ext cx="5562000" cy="42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Roboto"/>
              <a:buChar char="▸"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▹"/>
              <a:defRPr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■"/>
              <a:defRPr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ctrTitle"/>
          </p:nvPr>
        </p:nvSpPr>
        <p:spPr>
          <a:xfrm>
            <a:off x="-986590" y="2149348"/>
            <a:ext cx="7647804" cy="276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/>
              <a:t>ПРОГРАММА</a:t>
            </a:r>
            <a:br>
              <a:rPr lang="ru-RU" sz="4400" dirty="0"/>
            </a:br>
            <a:r>
              <a:rPr lang="ru-RU" sz="2400" dirty="0"/>
              <a:t>кандидата на пост председателя</a:t>
            </a:r>
            <a:br>
              <a:rPr lang="ru-RU" sz="2400" dirty="0"/>
            </a:br>
            <a:r>
              <a:rPr lang="ru-RU" sz="2400" dirty="0"/>
              <a:t>ПО СК «Самоуправление вне границ»</a:t>
            </a:r>
            <a:br>
              <a:rPr lang="ru-RU" sz="2400" dirty="0"/>
            </a:br>
            <a:r>
              <a:rPr lang="ru-RU" sz="2400" dirty="0"/>
              <a:t>2026 – 2027 г.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ИВАН ИВАНОВ</a:t>
            </a:r>
            <a:endParaRPr sz="4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92DF74-277C-4FC1-8D23-D81861280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155" y="2401631"/>
            <a:ext cx="2120653" cy="19729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109075" y="1626750"/>
            <a:ext cx="19776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/>
              <a:t>СОДЕРЖАНИЕ</a:t>
            </a:r>
            <a:endParaRPr sz="1700"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2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4294967295"/>
          </p:nvPr>
        </p:nvSpPr>
        <p:spPr>
          <a:xfrm>
            <a:off x="2149180" y="4316412"/>
            <a:ext cx="6790944" cy="827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Кандидатам разрешается дополнять содержание программы, но не исключая пункты, описанные выше.</a:t>
            </a:r>
            <a:endParaRPr sz="1600" b="1" dirty="0">
              <a:solidFill>
                <a:schemeClr val="bg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 dirty="0"/>
          </a:p>
        </p:txBody>
      </p:sp>
      <p:sp>
        <p:nvSpPr>
          <p:cNvPr id="11" name="Google Shape;68;p14">
            <a:extLst>
              <a:ext uri="{FF2B5EF4-FFF2-40B4-BE49-F238E27FC236}">
                <a16:creationId xmlns:a16="http://schemas.microsoft.com/office/drawing/2014/main" id="{92C81B4C-F469-408A-A46E-20368FD93636}"/>
              </a:ext>
            </a:extLst>
          </p:cNvPr>
          <p:cNvSpPr txBox="1">
            <a:spLocks/>
          </p:cNvSpPr>
          <p:nvPr/>
        </p:nvSpPr>
        <p:spPr>
          <a:xfrm>
            <a:off x="2243981" y="23622"/>
            <a:ext cx="6790944" cy="4292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Roboto"/>
              <a:buChar char="▸"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■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1. Целевые ориентиры кандидата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2. Цели и задачи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    2.1. Проблемы и пути решения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    2.2. Дорожная карта 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3. Видение организационной структуры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4. Видение основных и приоритетных направлений деятельности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5. Видение совершенствования деятельности подразделений, находящихся в ведении Председателя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6. Заключение </a:t>
            </a:r>
          </a:p>
          <a:p>
            <a:pPr marL="0" indent="0">
              <a:spcBef>
                <a:spcPts val="10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ru-RU" sz="1200" dirty="0"/>
          </a:p>
          <a:p>
            <a:pPr marL="0" indent="0">
              <a:spcBef>
                <a:spcPts val="1000"/>
              </a:spcBef>
              <a:spcAft>
                <a:spcPts val="1000"/>
              </a:spcAft>
              <a:buFont typeface="Roboto"/>
              <a:buNone/>
            </a:pPr>
            <a:endParaRPr lang="ru-RU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ЗАГЛАВИЕ</a:t>
            </a:r>
            <a:endParaRPr dirty="0"/>
          </a:p>
        </p:txBody>
      </p:sp>
      <p:sp>
        <p:nvSpPr>
          <p:cNvPr id="84" name="Google Shape;84;p16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ПОДПУНКТЫ</a:t>
            </a:r>
            <a:endParaRPr dirty="0"/>
          </a:p>
        </p:txBody>
      </p:sp>
      <p:sp>
        <p:nvSpPr>
          <p:cNvPr id="85" name="Google Shape;85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/>
                </a:solidFill>
              </a:rPr>
              <a:t>3</a:t>
            </a:fld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“</a:t>
            </a:r>
            <a:r>
              <a:rPr lang="ru-RU" dirty="0"/>
              <a:t>ЦИТАТА</a:t>
            </a:r>
            <a:r>
              <a:rPr lang="en" dirty="0"/>
              <a:t>”</a:t>
            </a:r>
            <a:endParaRPr dirty="0"/>
          </a:p>
        </p:txBody>
      </p:sp>
      <p:sp>
        <p:nvSpPr>
          <p:cNvPr id="91" name="Google Shape;91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/>
                </a:solidFill>
              </a:rPr>
              <a:t>4</a:t>
            </a:fld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109075" y="1626750"/>
            <a:ext cx="1902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НАЗВАНИЕ СЛАЙДА</a:t>
            </a:r>
            <a:endParaRPr dirty="0"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ru-RU" dirty="0"/>
              <a:t>ПУНКТ</a:t>
            </a:r>
          </a:p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ru-RU" dirty="0"/>
              <a:t>ПУНКТ</a:t>
            </a:r>
            <a:endParaRPr dirty="0"/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5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НАЗВАНИЕ СЛАЙДА</a:t>
            </a:r>
            <a:endParaRPr dirty="0"/>
          </a:p>
        </p:txBody>
      </p:sp>
      <p:sp>
        <p:nvSpPr>
          <p:cNvPr id="189" name="Google Shape;189;p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6</a:t>
            </a:fld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188" name="Google Shape;188;p25"/>
          <p:cNvGraphicFramePr/>
          <p:nvPr>
            <p:extLst>
              <p:ext uri="{D42A27DB-BD31-4B8C-83A1-F6EECF244321}">
                <p14:modId xmlns:p14="http://schemas.microsoft.com/office/powerpoint/2010/main" val="1527873040"/>
              </p:ext>
            </p:extLst>
          </p:nvPr>
        </p:nvGraphicFramePr>
        <p:xfrm>
          <a:off x="2559200" y="536781"/>
          <a:ext cx="6054800" cy="4096000"/>
        </p:xfrm>
        <a:graphic>
          <a:graphicData uri="http://schemas.openxmlformats.org/drawingml/2006/table">
            <a:tbl>
              <a:tblPr>
                <a:noFill/>
                <a:tableStyleId>{C54C9111-60C2-4D5A-9001-23935F9D4747}</a:tableStyleId>
              </a:tblPr>
              <a:tblGrid>
                <a:gridCol w="151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Б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В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4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11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</a:t>
                      </a:r>
                      <a:endParaRPr sz="1800" b="1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sz="1800" b="1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>
                    <a:lumMod val="75000"/>
                  </a:schemeClr>
                </a:solidFill>
              </a:rPr>
              <a:t>7</a:t>
            </a:fld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08" name="Google Shape;208;p27"/>
          <p:cNvSpPr txBox="1">
            <a:spLocks noGrp="1"/>
          </p:cNvSpPr>
          <p:nvPr>
            <p:ph type="ctrTitle" idx="4294967295"/>
          </p:nvPr>
        </p:nvSpPr>
        <p:spPr>
          <a:xfrm>
            <a:off x="0" y="3182938"/>
            <a:ext cx="8166100" cy="11604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0" dirty="0">
                <a:solidFill>
                  <a:schemeClr val="tx1">
                    <a:lumMod val="75000"/>
                  </a:schemeClr>
                </a:solidFill>
              </a:rPr>
              <a:t>2026 09.09</a:t>
            </a:r>
            <a:endParaRPr sz="11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09" name="Google Shape;209;p27"/>
          <p:cNvSpPr txBox="1">
            <a:spLocks noGrp="1"/>
          </p:cNvSpPr>
          <p:nvPr>
            <p:ph type="subTitle" idx="4294967295"/>
          </p:nvPr>
        </p:nvSpPr>
        <p:spPr>
          <a:xfrm>
            <a:off x="0" y="4135438"/>
            <a:ext cx="8166100" cy="784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800" dirty="0"/>
              <a:t>Числа</a:t>
            </a:r>
            <a:endParaRPr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8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215" name="Google Shape;215;p28"/>
          <p:cNvSpPr txBox="1">
            <a:spLocks noGrp="1"/>
          </p:cNvSpPr>
          <p:nvPr>
            <p:ph type="ctrTitle" idx="4294967295"/>
          </p:nvPr>
        </p:nvSpPr>
        <p:spPr>
          <a:xfrm>
            <a:off x="3227388" y="190500"/>
            <a:ext cx="5916612" cy="895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/>
              <a:t>89,526,124</a:t>
            </a:r>
            <a:endParaRPr sz="7200" dirty="0"/>
          </a:p>
        </p:txBody>
      </p:sp>
      <p:sp>
        <p:nvSpPr>
          <p:cNvPr id="216" name="Google Shape;216;p28"/>
          <p:cNvSpPr txBox="1">
            <a:spLocks noGrp="1"/>
          </p:cNvSpPr>
          <p:nvPr>
            <p:ph type="subTitle" idx="4294967295"/>
          </p:nvPr>
        </p:nvSpPr>
        <p:spPr>
          <a:xfrm>
            <a:off x="3227388" y="1106488"/>
            <a:ext cx="5916612" cy="463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17" name="Google Shape;217;p28"/>
          <p:cNvSpPr txBox="1">
            <a:spLocks noGrp="1"/>
          </p:cNvSpPr>
          <p:nvPr>
            <p:ph type="ctrTitle" idx="4294967295"/>
          </p:nvPr>
        </p:nvSpPr>
        <p:spPr>
          <a:xfrm>
            <a:off x="3227388" y="3505200"/>
            <a:ext cx="5916612" cy="895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100%</a:t>
            </a:r>
            <a:endParaRPr sz="7200"/>
          </a:p>
        </p:txBody>
      </p:sp>
      <p:sp>
        <p:nvSpPr>
          <p:cNvPr id="218" name="Google Shape;218;p28"/>
          <p:cNvSpPr txBox="1">
            <a:spLocks noGrp="1"/>
          </p:cNvSpPr>
          <p:nvPr>
            <p:ph type="subTitle" idx="4294967295"/>
          </p:nvPr>
        </p:nvSpPr>
        <p:spPr>
          <a:xfrm>
            <a:off x="3227388" y="4421188"/>
            <a:ext cx="5916612" cy="463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19" name="Google Shape;219;p28"/>
          <p:cNvSpPr txBox="1">
            <a:spLocks noGrp="1"/>
          </p:cNvSpPr>
          <p:nvPr>
            <p:ph type="ctrTitle" idx="4294967295"/>
          </p:nvPr>
        </p:nvSpPr>
        <p:spPr>
          <a:xfrm>
            <a:off x="3227388" y="1809750"/>
            <a:ext cx="5916612" cy="895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/>
              <a:t>185,244</a:t>
            </a:r>
            <a:endParaRPr sz="4800" dirty="0"/>
          </a:p>
        </p:txBody>
      </p:sp>
      <p:sp>
        <p:nvSpPr>
          <p:cNvPr id="220" name="Google Shape;220;p28"/>
          <p:cNvSpPr txBox="1">
            <a:spLocks noGrp="1"/>
          </p:cNvSpPr>
          <p:nvPr>
            <p:ph type="subTitle" idx="4294967295"/>
          </p:nvPr>
        </p:nvSpPr>
        <p:spPr>
          <a:xfrm>
            <a:off x="3227388" y="2725738"/>
            <a:ext cx="5916612" cy="4635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cxnSp>
        <p:nvCxnSpPr>
          <p:cNvPr id="222" name="Google Shape;222;p28"/>
          <p:cNvCxnSpPr/>
          <p:nvPr/>
        </p:nvCxnSpPr>
        <p:spPr>
          <a:xfrm>
            <a:off x="2566525" y="1787235"/>
            <a:ext cx="54879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diamond" w="med" len="med"/>
            <a:tailEnd type="diamond" w="med" len="med"/>
          </a:ln>
        </p:spPr>
      </p:cxnSp>
      <p:cxnSp>
        <p:nvCxnSpPr>
          <p:cNvPr id="223" name="Google Shape;223;p28"/>
          <p:cNvCxnSpPr/>
          <p:nvPr/>
        </p:nvCxnSpPr>
        <p:spPr>
          <a:xfrm>
            <a:off x="2566525" y="3463635"/>
            <a:ext cx="54879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diamond" w="med" len="med"/>
            <a:tailEnd type="diamond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СЛАЙД</a:t>
            </a:r>
            <a:endParaRPr dirty="0"/>
          </a:p>
        </p:txBody>
      </p:sp>
      <p:sp>
        <p:nvSpPr>
          <p:cNvPr id="238" name="Google Shape;238;p30"/>
          <p:cNvSpPr txBox="1">
            <a:spLocks noGrp="1"/>
          </p:cNvSpPr>
          <p:nvPr>
            <p:ph type="body" idx="1"/>
          </p:nvPr>
        </p:nvSpPr>
        <p:spPr>
          <a:xfrm>
            <a:off x="2587401" y="344716"/>
            <a:ext cx="1945200" cy="13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b="1" dirty="0"/>
              <a:t>ПУНКТ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200" dirty="0"/>
              <a:t>Пояснение, пояснение, пояснение.</a:t>
            </a:r>
            <a:endParaRPr sz="1200" dirty="0"/>
          </a:p>
        </p:txBody>
      </p:sp>
      <p:sp>
        <p:nvSpPr>
          <p:cNvPr id="245" name="Google Shape;245;p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9</a:t>
            </a:fld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ru-RU" dirty="0"/>
              <a:t>Пояснение </a:t>
            </a:r>
            <a:endParaRPr dirty="0"/>
          </a:p>
        </p:txBody>
      </p:sp>
      <p:sp>
        <p:nvSpPr>
          <p:cNvPr id="251" name="Google Shape;251;p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/>
                </a:solidFill>
              </a:rPr>
              <a:t>10</a:t>
            </a:fld>
            <a:endParaRPr dirty="0">
              <a:solidFill>
                <a:schemeClr val="tx1"/>
              </a:solidFill>
            </a:endParaRPr>
          </a:p>
        </p:txBody>
      </p:sp>
      <p:cxnSp>
        <p:nvCxnSpPr>
          <p:cNvPr id="252" name="Google Shape;252;p31"/>
          <p:cNvCxnSpPr/>
          <p:nvPr/>
        </p:nvCxnSpPr>
        <p:spPr>
          <a:xfrm>
            <a:off x="3245750" y="1303299"/>
            <a:ext cx="4841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3" name="Google Shape;253;p31"/>
          <p:cNvCxnSpPr/>
          <p:nvPr/>
        </p:nvCxnSpPr>
        <p:spPr>
          <a:xfrm>
            <a:off x="3245750" y="2012781"/>
            <a:ext cx="4841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4" name="Google Shape;254;p31"/>
          <p:cNvCxnSpPr/>
          <p:nvPr/>
        </p:nvCxnSpPr>
        <p:spPr>
          <a:xfrm>
            <a:off x="3245750" y="2722263"/>
            <a:ext cx="4841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5" name="Google Shape;255;p31"/>
          <p:cNvCxnSpPr/>
          <p:nvPr/>
        </p:nvCxnSpPr>
        <p:spPr>
          <a:xfrm>
            <a:off x="3245750" y="3431746"/>
            <a:ext cx="4841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6" name="Google Shape;256;p31"/>
          <p:cNvCxnSpPr/>
          <p:nvPr/>
        </p:nvCxnSpPr>
        <p:spPr>
          <a:xfrm>
            <a:off x="3245750" y="4163126"/>
            <a:ext cx="4841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7" name="Google Shape;257;p31"/>
          <p:cNvSpPr txBox="1"/>
          <p:nvPr/>
        </p:nvSpPr>
        <p:spPr>
          <a:xfrm>
            <a:off x="3245750" y="11445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4000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3000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2000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1000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3813019" y="2609536"/>
            <a:ext cx="1563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1"/>
          <p:cNvSpPr/>
          <p:nvPr/>
        </p:nvSpPr>
        <p:spPr>
          <a:xfrm>
            <a:off x="4023197" y="2215473"/>
            <a:ext cx="1563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1"/>
          <p:cNvSpPr/>
          <p:nvPr/>
        </p:nvSpPr>
        <p:spPr>
          <a:xfrm>
            <a:off x="4233376" y="2722263"/>
            <a:ext cx="1563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1"/>
          <p:cNvSpPr/>
          <p:nvPr/>
        </p:nvSpPr>
        <p:spPr>
          <a:xfrm>
            <a:off x="4985496" y="2923326"/>
            <a:ext cx="1563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1"/>
          <p:cNvSpPr/>
          <p:nvPr/>
        </p:nvSpPr>
        <p:spPr>
          <a:xfrm>
            <a:off x="5195675" y="2324943"/>
            <a:ext cx="1563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1"/>
          <p:cNvSpPr/>
          <p:nvPr/>
        </p:nvSpPr>
        <p:spPr>
          <a:xfrm>
            <a:off x="5405854" y="1457623"/>
            <a:ext cx="1563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1"/>
          <p:cNvSpPr/>
          <p:nvPr/>
        </p:nvSpPr>
        <p:spPr>
          <a:xfrm>
            <a:off x="6157974" y="2368718"/>
            <a:ext cx="1563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1"/>
          <p:cNvSpPr/>
          <p:nvPr/>
        </p:nvSpPr>
        <p:spPr>
          <a:xfrm>
            <a:off x="6368153" y="1303175"/>
            <a:ext cx="1563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1"/>
          <p:cNvSpPr/>
          <p:nvPr/>
        </p:nvSpPr>
        <p:spPr>
          <a:xfrm>
            <a:off x="6578332" y="2551161"/>
            <a:ext cx="1563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1"/>
          <p:cNvSpPr/>
          <p:nvPr/>
        </p:nvSpPr>
        <p:spPr>
          <a:xfrm>
            <a:off x="7330452" y="2981700"/>
            <a:ext cx="1563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1"/>
          <p:cNvSpPr/>
          <p:nvPr/>
        </p:nvSpPr>
        <p:spPr>
          <a:xfrm>
            <a:off x="7540631" y="1522218"/>
            <a:ext cx="1563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1"/>
          <p:cNvSpPr/>
          <p:nvPr/>
        </p:nvSpPr>
        <p:spPr>
          <a:xfrm>
            <a:off x="7750809" y="1836008"/>
            <a:ext cx="1563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/>
                </a:solidFill>
              </a:rPr>
              <a:t>11</a:t>
            </a:fld>
            <a:endParaRPr dirty="0">
              <a:solidFill>
                <a:schemeClr val="tx1"/>
              </a:solidFill>
            </a:endParaRPr>
          </a:p>
        </p:txBody>
      </p:sp>
      <p:sp>
        <p:nvSpPr>
          <p:cNvPr id="339" name="Google Shape;339;p39"/>
          <p:cNvSpPr txBox="1">
            <a:spLocks noGrp="1"/>
          </p:cNvSpPr>
          <p:nvPr>
            <p:ph type="title" idx="4294967295"/>
          </p:nvPr>
        </p:nvSpPr>
        <p:spPr>
          <a:xfrm>
            <a:off x="0" y="1627188"/>
            <a:ext cx="2350294" cy="3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Дорожная карта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41" name="Google Shape;341;p39"/>
          <p:cNvSpPr/>
          <p:nvPr/>
        </p:nvSpPr>
        <p:spPr>
          <a:xfrm>
            <a:off x="7735208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ДЕК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39"/>
          <p:cNvSpPr/>
          <p:nvPr/>
        </p:nvSpPr>
        <p:spPr>
          <a:xfrm>
            <a:off x="7075124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НОВ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p39"/>
          <p:cNvSpPr/>
          <p:nvPr/>
        </p:nvSpPr>
        <p:spPr>
          <a:xfrm>
            <a:off x="6415040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4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ОКТ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39"/>
          <p:cNvSpPr/>
          <p:nvPr/>
        </p:nvSpPr>
        <p:spPr>
          <a:xfrm>
            <a:off x="5754956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СЕН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39"/>
          <p:cNvSpPr/>
          <p:nvPr/>
        </p:nvSpPr>
        <p:spPr>
          <a:xfrm>
            <a:off x="5094872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АВГ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6" name="Google Shape;346;p39"/>
          <p:cNvSpPr/>
          <p:nvPr/>
        </p:nvSpPr>
        <p:spPr>
          <a:xfrm>
            <a:off x="4434788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3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ИЮЛЬ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" name="Google Shape;347;p39"/>
          <p:cNvSpPr/>
          <p:nvPr/>
        </p:nvSpPr>
        <p:spPr>
          <a:xfrm>
            <a:off x="3774704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ИЮНЬ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8" name="Google Shape;348;p39"/>
          <p:cNvSpPr/>
          <p:nvPr/>
        </p:nvSpPr>
        <p:spPr>
          <a:xfrm>
            <a:off x="3114619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МАЙ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9" name="Google Shape;349;p39"/>
          <p:cNvSpPr/>
          <p:nvPr/>
        </p:nvSpPr>
        <p:spPr>
          <a:xfrm>
            <a:off x="2454535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АПР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p39"/>
          <p:cNvSpPr/>
          <p:nvPr/>
        </p:nvSpPr>
        <p:spPr>
          <a:xfrm>
            <a:off x="1794451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МАР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p39"/>
          <p:cNvSpPr/>
          <p:nvPr/>
        </p:nvSpPr>
        <p:spPr>
          <a:xfrm>
            <a:off x="1134367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ФЕВ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Google Shape;352;p39"/>
          <p:cNvSpPr/>
          <p:nvPr/>
        </p:nvSpPr>
        <p:spPr>
          <a:xfrm>
            <a:off x="474283" y="3289350"/>
            <a:ext cx="822900" cy="393600"/>
          </a:xfrm>
          <a:prstGeom prst="homePlate">
            <a:avLst>
              <a:gd name="adj" fmla="val 32030"/>
            </a:avLst>
          </a:prstGeom>
          <a:solidFill>
            <a:schemeClr val="accent1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27430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ЯНВ</a:t>
            </a:r>
            <a:endParaRPr sz="1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p39"/>
          <p:cNvSpPr/>
          <p:nvPr/>
        </p:nvSpPr>
        <p:spPr>
          <a:xfrm>
            <a:off x="0" y="3289350"/>
            <a:ext cx="637200" cy="393600"/>
          </a:xfrm>
          <a:prstGeom prst="homePlate">
            <a:avLst>
              <a:gd name="adj" fmla="val 32030"/>
            </a:avLst>
          </a:prstGeom>
          <a:solidFill>
            <a:schemeClr val="lt2"/>
          </a:solidFill>
          <a:ln>
            <a:noFill/>
          </a:ln>
          <a:effectLst>
            <a:outerShdw blurRad="28575" dist="9525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</a:endParaRPr>
          </a:p>
        </p:txBody>
      </p:sp>
      <p:cxnSp>
        <p:nvCxnSpPr>
          <p:cNvPr id="354" name="Google Shape;354;p39"/>
          <p:cNvCxnSpPr/>
          <p:nvPr/>
        </p:nvCxnSpPr>
        <p:spPr>
          <a:xfrm rot="10800000">
            <a:off x="768923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55" name="Google Shape;355;p39"/>
          <p:cNvSpPr txBox="1"/>
          <p:nvPr/>
        </p:nvSpPr>
        <p:spPr>
          <a:xfrm>
            <a:off x="727900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6" name="Google Shape;356;p39"/>
          <p:cNvCxnSpPr/>
          <p:nvPr/>
        </p:nvCxnSpPr>
        <p:spPr>
          <a:xfrm rot="10800000">
            <a:off x="2090158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57" name="Google Shape;357;p39"/>
          <p:cNvSpPr txBox="1"/>
          <p:nvPr/>
        </p:nvSpPr>
        <p:spPr>
          <a:xfrm>
            <a:off x="2050642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8" name="Google Shape;358;p39"/>
          <p:cNvCxnSpPr/>
          <p:nvPr/>
        </p:nvCxnSpPr>
        <p:spPr>
          <a:xfrm rot="10800000">
            <a:off x="3411393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59" name="Google Shape;359;p39"/>
          <p:cNvSpPr txBox="1"/>
          <p:nvPr/>
        </p:nvSpPr>
        <p:spPr>
          <a:xfrm>
            <a:off x="3373384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0" name="Google Shape;360;p39"/>
          <p:cNvCxnSpPr/>
          <p:nvPr/>
        </p:nvCxnSpPr>
        <p:spPr>
          <a:xfrm rot="10800000">
            <a:off x="4732628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1" name="Google Shape;361;p39"/>
          <p:cNvSpPr txBox="1"/>
          <p:nvPr/>
        </p:nvSpPr>
        <p:spPr>
          <a:xfrm>
            <a:off x="4696126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2" name="Google Shape;362;p39"/>
          <p:cNvCxnSpPr/>
          <p:nvPr/>
        </p:nvCxnSpPr>
        <p:spPr>
          <a:xfrm rot="10800000">
            <a:off x="6053863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3" name="Google Shape;363;p39"/>
          <p:cNvSpPr txBox="1"/>
          <p:nvPr/>
        </p:nvSpPr>
        <p:spPr>
          <a:xfrm>
            <a:off x="6018868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4" name="Google Shape;364;p39"/>
          <p:cNvCxnSpPr/>
          <p:nvPr/>
        </p:nvCxnSpPr>
        <p:spPr>
          <a:xfrm rot="10800000">
            <a:off x="7375098" y="2815331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5" name="Google Shape;365;p39"/>
          <p:cNvSpPr txBox="1"/>
          <p:nvPr/>
        </p:nvSpPr>
        <p:spPr>
          <a:xfrm>
            <a:off x="7341610" y="22606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6" name="Google Shape;366;p39"/>
          <p:cNvCxnSpPr/>
          <p:nvPr/>
        </p:nvCxnSpPr>
        <p:spPr>
          <a:xfrm rot="10800000">
            <a:off x="1439687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7" name="Google Shape;367;p39"/>
          <p:cNvSpPr txBox="1"/>
          <p:nvPr/>
        </p:nvSpPr>
        <p:spPr>
          <a:xfrm>
            <a:off x="1369548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8" name="Google Shape;368;p39"/>
          <p:cNvCxnSpPr/>
          <p:nvPr/>
        </p:nvCxnSpPr>
        <p:spPr>
          <a:xfrm rot="10800000">
            <a:off x="2760922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69" name="Google Shape;369;p39"/>
          <p:cNvSpPr txBox="1"/>
          <p:nvPr/>
        </p:nvSpPr>
        <p:spPr>
          <a:xfrm>
            <a:off x="2699944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0" name="Google Shape;370;p39"/>
          <p:cNvCxnSpPr/>
          <p:nvPr/>
        </p:nvCxnSpPr>
        <p:spPr>
          <a:xfrm rot="10800000">
            <a:off x="4082157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71" name="Google Shape;371;p39"/>
          <p:cNvSpPr txBox="1"/>
          <p:nvPr/>
        </p:nvSpPr>
        <p:spPr>
          <a:xfrm>
            <a:off x="4030339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2" name="Google Shape;372;p39"/>
          <p:cNvCxnSpPr/>
          <p:nvPr/>
        </p:nvCxnSpPr>
        <p:spPr>
          <a:xfrm rot="10800000">
            <a:off x="5403392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73" name="Google Shape;373;p39"/>
          <p:cNvSpPr txBox="1"/>
          <p:nvPr/>
        </p:nvSpPr>
        <p:spPr>
          <a:xfrm>
            <a:off x="5360735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4" name="Google Shape;374;p39"/>
          <p:cNvCxnSpPr/>
          <p:nvPr/>
        </p:nvCxnSpPr>
        <p:spPr>
          <a:xfrm rot="10800000">
            <a:off x="6724627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75" name="Google Shape;375;p39"/>
          <p:cNvSpPr txBox="1"/>
          <p:nvPr/>
        </p:nvSpPr>
        <p:spPr>
          <a:xfrm>
            <a:off x="6691131" y="41815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6" name="Google Shape;376;p39"/>
          <p:cNvCxnSpPr/>
          <p:nvPr/>
        </p:nvCxnSpPr>
        <p:spPr>
          <a:xfrm rot="10800000">
            <a:off x="8045862" y="3658369"/>
            <a:ext cx="0" cy="498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77" name="Google Shape;377;p39"/>
          <p:cNvSpPr txBox="1"/>
          <p:nvPr/>
        </p:nvSpPr>
        <p:spPr>
          <a:xfrm>
            <a:off x="8008073" y="41815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sz="9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СЛАЙД</a:t>
            </a:r>
            <a:endParaRPr dirty="0"/>
          </a:p>
        </p:txBody>
      </p:sp>
      <p:sp>
        <p:nvSpPr>
          <p:cNvPr id="415" name="Google Shape;415;p4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12</a:t>
            </a:fld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416" name="Google Shape;416;p41"/>
          <p:cNvGraphicFramePr/>
          <p:nvPr>
            <p:extLst>
              <p:ext uri="{D42A27DB-BD31-4B8C-83A1-F6EECF244321}">
                <p14:modId xmlns:p14="http://schemas.microsoft.com/office/powerpoint/2010/main" val="4287720214"/>
              </p:ext>
            </p:extLst>
          </p:nvPr>
        </p:nvGraphicFramePr>
        <p:xfrm>
          <a:off x="2322650" y="520231"/>
          <a:ext cx="6452475" cy="4242000"/>
        </p:xfrm>
        <a:graphic>
          <a:graphicData uri="http://schemas.openxmlformats.org/drawingml/2006/table">
            <a:tbl>
              <a:tblPr>
                <a:noFill/>
                <a:tableStyleId>{C54C9111-60C2-4D5A-9001-23935F9D4747}</a:tableStyleId>
              </a:tblPr>
              <a:tblGrid>
                <a:gridCol w="10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42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Неделя 1</a:t>
                      </a:r>
                      <a:endParaRPr sz="800" b="1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b="1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Неделя 2</a:t>
                      </a:r>
                      <a:endParaRPr sz="800" b="1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1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2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3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4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5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6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 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42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Задача</a:t>
                      </a:r>
                      <a:r>
                        <a:rPr lang="en" sz="800" dirty="0">
                          <a:solidFill>
                            <a:schemeClr val="dk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8</a:t>
                      </a:r>
                      <a:endParaRPr sz="800" dirty="0">
                        <a:solidFill>
                          <a:schemeClr val="dk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АНАЛИЗ</a:t>
            </a:r>
            <a:endParaRPr dirty="0"/>
          </a:p>
        </p:txBody>
      </p:sp>
      <p:sp>
        <p:nvSpPr>
          <p:cNvPr id="422" name="Google Shape;422;p4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bg1"/>
                </a:solidFill>
              </a:rPr>
              <a:t>13</a:t>
            </a:fld>
            <a:endParaRPr dirty="0">
              <a:solidFill>
                <a:schemeClr val="bg1"/>
              </a:solidFill>
            </a:endParaRPr>
          </a:p>
        </p:txBody>
      </p:sp>
      <p:sp>
        <p:nvSpPr>
          <p:cNvPr id="423" name="Google Shape;423;p42"/>
          <p:cNvSpPr/>
          <p:nvPr/>
        </p:nvSpPr>
        <p:spPr>
          <a:xfrm>
            <a:off x="2358850" y="13634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137160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STRENGTHS</a:t>
            </a: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Позиция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4" name="Google Shape;424;p42"/>
          <p:cNvSpPr/>
          <p:nvPr/>
        </p:nvSpPr>
        <p:spPr>
          <a:xfrm>
            <a:off x="5682118" y="13634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371600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WEAKNESSES</a:t>
            </a: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Позиция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5" name="Google Shape;425;p42"/>
          <p:cNvSpPr/>
          <p:nvPr/>
        </p:nvSpPr>
        <p:spPr>
          <a:xfrm>
            <a:off x="2358850" y="31219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1371600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Позиция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OPPORTUNITIES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6" name="Google Shape;426;p42"/>
          <p:cNvSpPr/>
          <p:nvPr/>
        </p:nvSpPr>
        <p:spPr>
          <a:xfrm>
            <a:off x="5682118" y="3121900"/>
            <a:ext cx="3191400" cy="1584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371600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Позиция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THREATS</a:t>
            </a:r>
            <a:endParaRPr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7" name="Google Shape;427;p42"/>
          <p:cNvSpPr/>
          <p:nvPr/>
        </p:nvSpPr>
        <p:spPr>
          <a:xfrm>
            <a:off x="4335098" y="1738389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42"/>
          <p:cNvSpPr/>
          <p:nvPr/>
        </p:nvSpPr>
        <p:spPr>
          <a:xfrm rot="5400000">
            <a:off x="4482317" y="1738389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42"/>
          <p:cNvSpPr/>
          <p:nvPr/>
        </p:nvSpPr>
        <p:spPr>
          <a:xfrm rot="10800000">
            <a:off x="4482317" y="1914006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42"/>
          <p:cNvSpPr/>
          <p:nvPr/>
        </p:nvSpPr>
        <p:spPr>
          <a:xfrm rot="-5400000">
            <a:off x="4335098" y="1914006"/>
            <a:ext cx="2417100" cy="24171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42"/>
          <p:cNvSpPr/>
          <p:nvPr/>
        </p:nvSpPr>
        <p:spPr>
          <a:xfrm>
            <a:off x="4891573" y="2242577"/>
            <a:ext cx="359450" cy="44714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S</a:t>
            </a:r>
          </a:p>
        </p:txBody>
      </p:sp>
      <p:sp>
        <p:nvSpPr>
          <p:cNvPr id="432" name="Google Shape;432;p42"/>
          <p:cNvSpPr/>
          <p:nvPr/>
        </p:nvSpPr>
        <p:spPr>
          <a:xfrm>
            <a:off x="5880158" y="2250297"/>
            <a:ext cx="691108" cy="4323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W</a:t>
            </a:r>
          </a:p>
        </p:txBody>
      </p:sp>
      <p:sp>
        <p:nvSpPr>
          <p:cNvPr id="433" name="Google Shape;433;p42"/>
          <p:cNvSpPr/>
          <p:nvPr/>
        </p:nvSpPr>
        <p:spPr>
          <a:xfrm>
            <a:off x="4856987" y="3348952"/>
            <a:ext cx="473091" cy="44714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O</a:t>
            </a:r>
          </a:p>
        </p:txBody>
      </p:sp>
      <p:sp>
        <p:nvSpPr>
          <p:cNvPr id="434" name="Google Shape;434;p42"/>
          <p:cNvSpPr/>
          <p:nvPr/>
        </p:nvSpPr>
        <p:spPr>
          <a:xfrm>
            <a:off x="5994417" y="3356672"/>
            <a:ext cx="376744" cy="4323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46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8210550" cy="4667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</a:rPr>
              <a:t>Матрица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528" name="Google Shape;528;p46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9" name="Google Shape;529;p46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30" name="Google Shape;530;p46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1" name="Google Shape;531;p46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2" name="Google Shape;532;p46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3" name="Google Shape;533;p46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4" name="Google Shape;534;p46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5" name="Google Shape;535;p46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6" name="Google Shape;536;p46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7" name="Google Shape;537;p46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8" name="Google Shape;538;p46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9" name="Google Shape;539;p46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0" name="Google Shape;540;p46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1" name="Google Shape;541;p46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2" name="Google Shape;542;p46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3" name="Google Shape;543;p46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4" name="Google Shape;544;p46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5" name="Google Shape;545;p46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6" name="Google Shape;546;p46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7" name="Google Shape;547;p46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8" name="Google Shape;548;p46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9" name="Google Shape;549;p46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0" name="Google Shape;550;p46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1" name="Google Shape;551;p46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2" name="Google Shape;552;p46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3" name="Google Shape;553;p46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4" name="Google Shape;554;p46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46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6" name="Google Shape;556;p46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7" name="Google Shape;557;p46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8" name="Google Shape;558;p46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9" name="Google Shape;559;p46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0" name="Google Shape;560;p46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1" name="Google Shape;561;p46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2" name="Google Shape;562;p46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3" name="Google Shape;563;p46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4" name="Google Shape;564;p46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5" name="Google Shape;565;p46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6" name="Google Shape;566;p46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7" name="Google Shape;567;p46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8" name="Google Shape;568;p46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9" name="Google Shape;569;p46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0" name="Google Shape;570;p46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1" name="Google Shape;571;p46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2" name="Google Shape;572;p46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3" name="Google Shape;573;p46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4" name="Google Shape;574;p46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5" name="Google Shape;575;p46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76" name="Google Shape;576;p46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577" name="Google Shape;577;p46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8" name="Google Shape;578;p46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9" name="Google Shape;579;p46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0" name="Google Shape;580;p46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1" name="Google Shape;581;p46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2" name="Google Shape;582;p46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3" name="Google Shape;583;p46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4" name="Google Shape;584;p46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5" name="Google Shape;585;p46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6" name="Google Shape;586;p46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7" name="Google Shape;587;p46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8" name="Google Shape;588;p46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9" name="Google Shape;589;p46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0" name="Google Shape;590;p46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1" name="Google Shape;591;p46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2" name="Google Shape;592;p46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3" name="Google Shape;593;p46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4" name="Google Shape;594;p46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5" name="Google Shape;595;p46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6" name="Google Shape;596;p46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7" name="Google Shape;597;p46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8" name="Google Shape;598;p46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w="9525" cap="flat" cmpd="sng">
              <a:solidFill>
                <a:srgbClr val="EFEFE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599" name="Google Shape;599;p46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triangle" w="sm" len="sm"/>
            <a:tailEnd type="triangle" w="sm" len="sm"/>
          </a:ln>
        </p:spPr>
      </p:cxnSp>
      <p:cxnSp>
        <p:nvCxnSpPr>
          <p:cNvPr id="600" name="Google Shape;600;p46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triangle" w="sm" len="sm"/>
            <a:tailEnd type="triangle" w="sm" len="sm"/>
          </a:ln>
        </p:spPr>
      </p:cxnSp>
      <p:sp>
        <p:nvSpPr>
          <p:cNvPr id="601" name="Google Shape;601;p46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СЛААЯ СТОРОНА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2" name="Google Shape;602;p46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СИЛЬНАЯ СТОРОНА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3" name="Google Shape;603;p46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СЛАБАЯ СТОРОНА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4" name="Google Shape;604;p46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СИЛЬНАЯ СТОРОНА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5" name="Google Shape;605;p46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6" name="Google Shape;606;p46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7" name="Google Shape;607;p46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8" name="Google Shape;608;p46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9" name="Google Shape;609;p46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 sz="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0" name="Google Shape;610;p46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1" name="Google Shape;611;p46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emelia template">
  <a:themeElements>
    <a:clrScheme name="Custom 347">
      <a:dk1>
        <a:srgbClr val="073763"/>
      </a:dk1>
      <a:lt1>
        <a:srgbClr val="FFFFFF"/>
      </a:lt1>
      <a:dk2>
        <a:srgbClr val="3F4247"/>
      </a:dk2>
      <a:lt2>
        <a:srgbClr val="CFD9E1"/>
      </a:lt2>
      <a:accent1>
        <a:srgbClr val="6FA8DC"/>
      </a:accent1>
      <a:accent2>
        <a:srgbClr val="0B5394"/>
      </a:accent2>
      <a:accent3>
        <a:srgbClr val="9FC5E8"/>
      </a:accent3>
      <a:accent4>
        <a:srgbClr val="CFD9E1"/>
      </a:accent4>
      <a:accent5>
        <a:srgbClr val="A1EFFF"/>
      </a:accent5>
      <a:accent6>
        <a:srgbClr val="5AB1C9"/>
      </a:accent6>
      <a:hlink>
        <a:srgbClr val="0B539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253</Words>
  <Application>Microsoft Macintosh PowerPoint</Application>
  <PresentationFormat>Экран (16:9)</PresentationFormat>
  <Paragraphs>141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Montserrat</vt:lpstr>
      <vt:lpstr>Arial</vt:lpstr>
      <vt:lpstr>Roboto</vt:lpstr>
      <vt:lpstr>Aemelia template</vt:lpstr>
      <vt:lpstr>ПРОГРАММА кандидата на пост председателя ПО СК «Самоуправление вне границ» 2026 – 2027 г.  ИВАН ИВАНОВ</vt:lpstr>
      <vt:lpstr>СОДЕРЖАНИЕ</vt:lpstr>
      <vt:lpstr>ЗАГЛАВИЕ</vt:lpstr>
      <vt:lpstr>Презентация PowerPoint</vt:lpstr>
      <vt:lpstr>НАЗВАНИЕ СЛАЙДА</vt:lpstr>
      <vt:lpstr>НАЗВАНИЕ СЛАЙДА</vt:lpstr>
      <vt:lpstr>2026 09.09</vt:lpstr>
      <vt:lpstr>89,526,124</vt:lpstr>
      <vt:lpstr>СЛАЙД</vt:lpstr>
      <vt:lpstr>Презентация PowerPoint</vt:lpstr>
      <vt:lpstr>Дорожная карта</vt:lpstr>
      <vt:lpstr>СЛАЙД</vt:lpstr>
      <vt:lpstr>АНАЛИЗ</vt:lpstr>
      <vt:lpstr>Матрица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кандидата на пост Председателя ПО СК «Самоуправление вне границ» 2022 – 2023 г.  ПРИМЕР ПРИМЕРОВ</dc:title>
  <dc:creator>Овчинников Никита Константинович</dc:creator>
  <cp:lastModifiedBy>Александр Савин</cp:lastModifiedBy>
  <cp:revision>11</cp:revision>
  <dcterms:modified xsi:type="dcterms:W3CDTF">2026-09-10T16:42:37Z</dcterms:modified>
</cp:coreProperties>
</file>